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293" r:id="rId1"/>
  </p:sldMasterIdLst>
  <p:sldIdLst>
    <p:sldId id="256" r:id="rId2"/>
    <p:sldId id="259" r:id="rId3"/>
    <p:sldId id="271" r:id="rId4"/>
    <p:sldId id="267" r:id="rId5"/>
    <p:sldId id="268" r:id="rId6"/>
    <p:sldId id="269" r:id="rId7"/>
    <p:sldId id="270" r:id="rId8"/>
    <p:sldId id="257" r:id="rId9"/>
    <p:sldId id="258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407" autoAdjust="0"/>
    <p:restoredTop sz="94660"/>
  </p:normalViewPr>
  <p:slideViewPr>
    <p:cSldViewPr snapToObjects="1">
      <p:cViewPr varScale="1">
        <p:scale>
          <a:sx n="98" d="100"/>
          <a:sy n="98" d="100"/>
        </p:scale>
        <p:origin x="-648" y="-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viewProps" Target="viewProps.xml"/><Relationship Id="rId4" Type="http://schemas.openxmlformats.org/officeDocument/2006/relationships/slide" Target="slides/slide3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9948" y="609600"/>
            <a:ext cx="5404104" cy="3282696"/>
          </a:xfrm>
          <a:prstGeom prst="roundRect">
            <a:avLst>
              <a:gd name="adj" fmla="val 10522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vert="horz" lIns="91440" tIns="182880" rIns="91440" bIns="18288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342900" indent="-342900" algn="ctr" defTabSz="914400" rtl="0" eaLnBrk="1" latinLnBrk="0" hangingPunct="1">
              <a:lnSpc>
                <a:spcPts val="5200"/>
              </a:lnSpc>
              <a:spcBef>
                <a:spcPts val="2000"/>
              </a:spcBef>
              <a:buSzPct val="80000"/>
              <a:buFont typeface="Wingdings" pitchFamily="2" charset="2"/>
              <a:buNone/>
              <a:defRPr sz="5400" b="1" kern="1200" baseline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91000"/>
            <a:ext cx="5029200" cy="1447800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9F51-C26B-4644-AC7E-A618488A626A}" type="datetimeFigureOut">
              <a:rPr lang="en-US"/>
              <a:pPr/>
              <a:t>3/22/10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C145-317C-4DEC-9A6B-045D66B7A0F9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1062-F3DE-9C4B-8569-98425737EB74}" type="datetimeFigureOut">
              <a:rPr lang="en-US" smtClean="0"/>
              <a:pPr/>
              <a:t>3/22/10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1CA8-C406-4C41-AF8D-EC20EA90B0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807293" cy="968189"/>
          </a:xfr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b="1" kern="1200" baseline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807293" cy="3585882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>
              <a:lnSpc>
                <a:spcPct val="110000"/>
              </a:lnSpc>
              <a:buNone/>
              <a:defRPr sz="20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00600" y="671514"/>
            <a:ext cx="3810000" cy="4599734"/>
          </a:xfrm>
          <a:prstGeom prst="roundRect">
            <a:avLst>
              <a:gd name="adj" fmla="val 439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>
            <a:noAutofit/>
            <a:scene3d>
              <a:camera prst="orthographicFront"/>
              <a:lightRig rig="chilly" dir="t"/>
            </a:scene3d>
            <a:sp3d extrusionH="6350">
              <a:bevelT w="19050" h="12700" prst="softRound"/>
              <a:extrusionClr>
                <a:schemeClr val="bg1"/>
              </a:extrusionClr>
            </a:sp3d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24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innerShdw blurRad="63500" dist="25400" dir="10800000">
                    <a:schemeClr val="bg1">
                      <a:alpha val="50000"/>
                    </a:scheme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30306"/>
            <a:ext cx="5484813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1747839"/>
            <a:ext cx="7823200" cy="4316411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1062-F3DE-9C4B-8569-98425737EB74}" type="datetimeFigureOut">
              <a:rPr lang="en-US" smtClean="0"/>
              <a:pPr/>
              <a:t>3/22/10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1CA8-C406-4C41-AF8D-EC20EA90B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2082" y="389966"/>
            <a:ext cx="1524000" cy="5736198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399" y="644525"/>
            <a:ext cx="6399213" cy="5419726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1062-F3DE-9C4B-8569-98425737EB74}" type="datetimeFigureOut">
              <a:rPr lang="en-US" smtClean="0"/>
              <a:pPr/>
              <a:t>3/22/10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1CA8-C406-4C41-AF8D-EC20EA90B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1062-F3DE-9C4B-8569-98425737EB74}" type="datetimeFigureOut">
              <a:rPr lang="en-US" smtClean="0"/>
              <a:pPr/>
              <a:t>3/22/10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1CA8-C406-4C41-AF8D-EC20EA90B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81187" y="631824"/>
            <a:ext cx="5407025" cy="3281363"/>
          </a:xfrm>
          <a:prstGeom prst="roundRect">
            <a:avLst>
              <a:gd name="adj" fmla="val 888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4495800"/>
            <a:ext cx="7827264" cy="1219200"/>
          </a:xfrm>
        </p:spPr>
        <p:txBody>
          <a:bodyPr anchor="b" anchorCtr="0">
            <a:noAutofit/>
          </a:bodyPr>
          <a:lstStyle>
            <a:lvl1pPr>
              <a:lnSpc>
                <a:spcPts val="5200"/>
              </a:lnSpc>
              <a:defRPr sz="48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5715000"/>
            <a:ext cx="7827264" cy="501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21132"/>
            <a:ext cx="2133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90622F-2886-4428-9227-475DC6DA1737}" type="datetime1">
              <a:rPr lang="en-US"/>
              <a:pPr/>
              <a:t>3/22/10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12541"/>
            <a:ext cx="2895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12541"/>
            <a:ext cx="2133600" cy="300318"/>
          </a:xfrm>
        </p:spPr>
        <p:txBody>
          <a:bodyPr/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BF5CD18-686B-47A9-AFD5-66CE5FA52A66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2424953"/>
            <a:ext cx="7823200" cy="1474788"/>
          </a:xfrm>
        </p:spPr>
        <p:txBody>
          <a:bodyPr anchor="b" anchorCtr="0"/>
          <a:lstStyle>
            <a:lvl1pPr algn="ctr">
              <a:defRPr sz="4800" b="1" cap="none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100" y="3913188"/>
            <a:ext cx="7823200" cy="5546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B499-F5DE-4BE5-BB26-90CC428051F7}" type="datetime1">
              <a:rPr lang="en-US"/>
              <a:pPr/>
              <a:t>3/22/10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CD18-686B-47A9-AFD5-66CE5FA52A66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47838"/>
            <a:ext cx="3563470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747838"/>
            <a:ext cx="3565526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1062-F3DE-9C4B-8569-98425737EB74}" type="datetimeFigureOut">
              <a:rPr lang="en-US" smtClean="0"/>
              <a:pPr/>
              <a:t>3/22/10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1CA8-C406-4C41-AF8D-EC20EA90B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8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398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71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71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1062-F3DE-9C4B-8569-98425737EB74}" type="datetimeFigureOut">
              <a:rPr lang="en-US" smtClean="0"/>
              <a:pPr/>
              <a:t>3/22/10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1CA8-C406-4C41-AF8D-EC20EA90B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1062-F3DE-9C4B-8569-98425737EB74}" type="datetimeFigureOut">
              <a:rPr lang="en-US" smtClean="0"/>
              <a:pPr/>
              <a:t>3/22/10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1CA8-C406-4C41-AF8D-EC20EA90B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1062-F3DE-9C4B-8569-98425737EB74}" type="datetimeFigureOut">
              <a:rPr lang="en-US" smtClean="0"/>
              <a:pPr/>
              <a:t>3/22/10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1CA8-C406-4C41-AF8D-EC20EA90B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794760" cy="968189"/>
          </a:xfrm>
        </p:spPr>
        <p:txBody>
          <a:bodyPr anchor="b"/>
          <a:lstStyle>
            <a:lvl1pPr algn="l">
              <a:lnSpc>
                <a:spcPts val="4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58906"/>
            <a:ext cx="3794760" cy="5405719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>
                <a:effectLst/>
              </a:defRPr>
            </a:lvl1pPr>
            <a:lvl2pPr>
              <a:spcBef>
                <a:spcPts val="2000"/>
              </a:spcBef>
              <a:defRPr sz="2000">
                <a:effectLst/>
              </a:defRPr>
            </a:lvl2pPr>
            <a:lvl3pPr>
              <a:spcBef>
                <a:spcPts val="2000"/>
              </a:spcBef>
              <a:defRPr sz="1800">
                <a:effectLst/>
              </a:defRPr>
            </a:lvl3pPr>
            <a:lvl4pPr>
              <a:spcBef>
                <a:spcPts val="2000"/>
              </a:spcBef>
              <a:defRPr sz="1800">
                <a:effectLst/>
              </a:defRPr>
            </a:lvl4pPr>
            <a:lvl5pPr>
              <a:spcBef>
                <a:spcPts val="2000"/>
              </a:spcBef>
              <a:defRPr sz="1800"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794760" cy="38144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1062-F3DE-9C4B-8569-98425737EB74}" type="datetimeFigureOut">
              <a:rPr lang="en-US" smtClean="0"/>
              <a:pPr/>
              <a:t>3/22/10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1CA8-C406-4C41-AF8D-EC20EA90B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3613" cy="1264024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ctr">
            <a:noAutofit/>
            <a:sp3d extrusionH="12700">
              <a:extrusionClr>
                <a:schemeClr val="bg1"/>
              </a:extrusionClr>
            </a:sp3d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47838"/>
            <a:ext cx="7313613" cy="430333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8DC1062-F3DE-9C4B-8569-98425737EB74}" type="datetimeFigureOut">
              <a:rPr lang="en-US" smtClean="0"/>
              <a:pPr/>
              <a:t>3/22/10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25988"/>
            <a:ext cx="2895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8E11CA8-C406-4C41-AF8D-EC20EA90B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4" r:id="rId11"/>
    <p:sldLayoutId id="2147484305" r:id="rId12"/>
  </p:sldLayoutIdLst>
  <p:txStyles>
    <p:titleStyle>
      <a:lvl1pPr algn="ctr" defTabSz="914400" rtl="0" eaLnBrk="1" latinLnBrk="0" hangingPunct="1">
        <a:lnSpc>
          <a:spcPts val="5600"/>
        </a:lnSpc>
        <a:spcBef>
          <a:spcPct val="0"/>
        </a:spcBef>
        <a:buNone/>
        <a:defRPr sz="5400" b="1" kern="1200" baseline="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SzPct val="80000"/>
        <a:buFont typeface="Wingdings" pitchFamily="2" charset="2"/>
        <a:buChar char="l"/>
        <a:defRPr sz="24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2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0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28600"/>
            <a:ext cx="8001000" cy="97696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Alternative Energy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562600"/>
            <a:ext cx="5029200" cy="144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Brent Gullett</a:t>
            </a:r>
          </a:p>
          <a:p>
            <a:r>
              <a:rPr lang="en-US" sz="2400" dirty="0" smtClean="0"/>
              <a:t>Jerry Carpenter</a:t>
            </a:r>
          </a:p>
          <a:p>
            <a:r>
              <a:rPr lang="en-US" sz="2400" dirty="0" smtClean="0"/>
              <a:t>Kelsey Bradley</a:t>
            </a:r>
            <a:endParaRPr lang="en-US" sz="2400" dirty="0"/>
          </a:p>
        </p:txBody>
      </p:sp>
      <p:pic>
        <p:nvPicPr>
          <p:cNvPr id="4" name="Picture 3" descr="94_accordb2fro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1371600"/>
            <a:ext cx="6286500" cy="4274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6400799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Is your cordless drill or saw not charged and you need it right when you get to work! </a:t>
            </a:r>
            <a:b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Don’t Worry! </a:t>
            </a:r>
            <a:b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sz="6600" i="1" dirty="0" smtClean="0">
                <a:solidFill>
                  <a:srgbClr val="660066"/>
                </a:solidFill>
                <a:latin typeface="Arial"/>
                <a:cs typeface="Arial"/>
              </a:rPr>
              <a:t>Wonder Power </a:t>
            </a:r>
            <a:br>
              <a:rPr lang="en-US" sz="6600" i="1" dirty="0" smtClean="0">
                <a:solidFill>
                  <a:srgbClr val="660066"/>
                </a:solidFill>
                <a:latin typeface="Arial"/>
                <a:cs typeface="Arial"/>
              </a:rPr>
            </a:br>
            <a:r>
              <a:rPr lang="en-US" sz="6600" i="1" dirty="0" smtClean="0">
                <a:solidFill>
                  <a:srgbClr val="660066"/>
                </a:solidFill>
                <a:latin typeface="Arial"/>
                <a:cs typeface="Arial"/>
              </a:rPr>
              <a:t>is here!</a:t>
            </a:r>
            <a:endParaRPr lang="en-US" sz="6600" i="1" dirty="0">
              <a:solidFill>
                <a:srgbClr val="66006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0"/>
            <a:ext cx="8991600" cy="2997199"/>
          </a:xfrm>
        </p:spPr>
        <p:txBody>
          <a:bodyPr/>
          <a:lstStyle/>
          <a:p>
            <a:r>
              <a:rPr lang="en-US" sz="5000" dirty="0" smtClean="0">
                <a:solidFill>
                  <a:srgbClr val="FF0000"/>
                </a:solidFill>
              </a:rPr>
              <a:t>With Wonder Power, just plug in your charger to a Wonder Power outlet and charge it while you’re on your way to work!</a:t>
            </a:r>
            <a:endParaRPr lang="en-US" sz="5000" dirty="0">
              <a:solidFill>
                <a:srgbClr val="FF0000"/>
              </a:solidFill>
            </a:endParaRPr>
          </a:p>
        </p:txBody>
      </p:sp>
      <p:pic>
        <p:nvPicPr>
          <p:cNvPr id="5" name="Picture 4" descr="41lzwFt0-eL._SS500_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10000" cy="3810000"/>
          </a:xfrm>
          <a:prstGeom prst="rect">
            <a:avLst/>
          </a:prstGeom>
        </p:spPr>
      </p:pic>
      <p:pic>
        <p:nvPicPr>
          <p:cNvPr id="6" name="Picture 5" descr="41i8nf2pOfL._SL500_AA280_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0" y="253999"/>
            <a:ext cx="3556000" cy="3556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3613" cy="6400799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Have you ever gotten a flat tire at night and not have any lights!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00FF"/>
                </a:solidFill>
              </a:rPr>
              <a:t>Don’t worry!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6600" i="1" dirty="0" smtClean="0">
                <a:solidFill>
                  <a:srgbClr val="660066"/>
                </a:solidFill>
              </a:rPr>
              <a:t>Wonder Power </a:t>
            </a:r>
            <a:br>
              <a:rPr lang="en-US" sz="6600" i="1" dirty="0" smtClean="0">
                <a:solidFill>
                  <a:srgbClr val="660066"/>
                </a:solidFill>
              </a:rPr>
            </a:br>
            <a:r>
              <a:rPr lang="en-US" sz="6600" i="1" dirty="0" smtClean="0">
                <a:solidFill>
                  <a:srgbClr val="660066"/>
                </a:solidFill>
              </a:rPr>
              <a:t>is here!</a:t>
            </a:r>
            <a:endParaRPr lang="en-US" sz="6600" i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0"/>
            <a:ext cx="8763000" cy="2133600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  <a:latin typeface="Arial"/>
                <a:cs typeface="Arial"/>
              </a:rPr>
              <a:t>Just simply hook up the extension cord to your nearby Wonder Power outlet and BAM!! Lights appear!</a:t>
            </a:r>
            <a:endParaRPr lang="en-US" sz="4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4" name="Picture 3" descr="25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0"/>
            <a:ext cx="44958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AN0003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8591551" cy="550777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5593976"/>
            <a:ext cx="7313613" cy="1264024"/>
          </a:xfrm>
        </p:spPr>
        <p:txBody>
          <a:bodyPr/>
          <a:lstStyle/>
          <a:p>
            <a:r>
              <a:rPr lang="en-US" i="1" u="sng" dirty="0" smtClean="0">
                <a:solidFill>
                  <a:srgbClr val="FF0000"/>
                </a:solidFill>
                <a:latin typeface="Arial"/>
                <a:cs typeface="Arial"/>
              </a:rPr>
              <a:t>Wonder Power!</a:t>
            </a:r>
            <a:endParaRPr lang="en-US" i="1" u="sng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4_accordcybercomple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228600"/>
            <a:ext cx="4343401" cy="2692910"/>
          </a:xfrm>
          <a:prstGeom prst="rect">
            <a:avLst/>
          </a:prstGeom>
        </p:spPr>
      </p:pic>
      <p:pic>
        <p:nvPicPr>
          <p:cNvPr id="5" name="Picture 4" descr="trs10_pg_014_ext_s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67" y="2286000"/>
            <a:ext cx="4916033" cy="2743200"/>
          </a:xfrm>
          <a:prstGeom prst="rect">
            <a:avLst/>
          </a:prstGeom>
        </p:spPr>
      </p:pic>
      <p:pic>
        <p:nvPicPr>
          <p:cNvPr id="6" name="Picture 5" descr="95_cavalierblitscomple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" y="4545549"/>
            <a:ext cx="4075567" cy="2160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0_d_chr_photo_ext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4157662"/>
            <a:ext cx="4800600" cy="2700338"/>
          </a:xfrm>
          <a:prstGeom prst="rect">
            <a:avLst/>
          </a:prstGeom>
        </p:spPr>
      </p:pic>
      <p:pic>
        <p:nvPicPr>
          <p:cNvPr id="7" name="Picture 6" descr="nav10_pg_main_ext_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8200" y="1358317"/>
            <a:ext cx="7772400" cy="3137483"/>
          </a:xfrm>
          <a:prstGeom prst="rect">
            <a:avLst/>
          </a:prstGeom>
        </p:spPr>
      </p:pic>
      <p:pic>
        <p:nvPicPr>
          <p:cNvPr id="8" name="Picture 7" descr="97_corvettezreditioncomple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0488" y="165099"/>
            <a:ext cx="3810000" cy="1511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8576"/>
            <a:ext cx="7313613" cy="1264024"/>
          </a:xfrm>
        </p:spPr>
        <p:txBody>
          <a:bodyPr/>
          <a:lstStyle/>
          <a:p>
            <a:r>
              <a:rPr lang="en-US" sz="6000" u="sng" dirty="0" smtClean="0">
                <a:solidFill>
                  <a:srgbClr val="FF0000"/>
                </a:solidFill>
                <a:latin typeface="Arial Black"/>
                <a:cs typeface="Arial Black"/>
              </a:rPr>
              <a:t>Wonder Power</a:t>
            </a:r>
            <a:endParaRPr lang="en-US" sz="6000" u="sng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057401"/>
            <a:ext cx="7620000" cy="45243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i="1" dirty="0" smtClean="0">
                <a:latin typeface="Arial"/>
                <a:cs typeface="Arial"/>
              </a:rPr>
              <a:t>Wonder Power is an alternative energy source that will revolutionize vehicles.  </a:t>
            </a:r>
          </a:p>
          <a:p>
            <a:pPr algn="ctr"/>
            <a:r>
              <a:rPr lang="en-US" sz="3200" i="1" dirty="0" smtClean="0">
                <a:latin typeface="Arial"/>
                <a:cs typeface="Arial"/>
              </a:rPr>
              <a:t>In essence, Wonder Power is wind converted into electricity.  The front spoiler (air dam) on vehicles will have ducts that will channel air to a wind turbine mounted on the firewall.  The power created by the turbine will be stored in a battery bank. </a:t>
            </a:r>
            <a:endParaRPr lang="en-US" sz="3200" i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11515"/>
            <a:ext cx="8686800" cy="6494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800" dirty="0" smtClean="0">
                <a:latin typeface="Arial Black"/>
                <a:cs typeface="Arial Black"/>
              </a:rPr>
              <a:t>The Problem-Solving Process</a:t>
            </a:r>
          </a:p>
          <a:p>
            <a:pPr algn="ctr"/>
            <a:endParaRPr lang="en-US" sz="3200" i="1" dirty="0" smtClean="0">
              <a:latin typeface="Arial"/>
              <a:cs typeface="Arial"/>
            </a:endParaRPr>
          </a:p>
          <a:p>
            <a:pPr algn="ctr"/>
            <a:r>
              <a:rPr lang="en-US" sz="3200" i="1" dirty="0" smtClean="0">
                <a:latin typeface="Arial"/>
                <a:cs typeface="Arial"/>
              </a:rPr>
              <a:t>We used this process because it was a </a:t>
            </a:r>
          </a:p>
          <a:p>
            <a:pPr algn="ctr"/>
            <a:r>
              <a:rPr lang="en-US" sz="3200" i="1" dirty="0" smtClean="0">
                <a:latin typeface="Arial"/>
                <a:cs typeface="Arial"/>
              </a:rPr>
              <a:t>simple and easy to design!</a:t>
            </a:r>
          </a:p>
          <a:p>
            <a:pPr algn="ctr"/>
            <a:endParaRPr lang="en-US" sz="3200" i="1" dirty="0" smtClean="0">
              <a:latin typeface="Arial"/>
              <a:cs typeface="Arial"/>
            </a:endParaRPr>
          </a:p>
          <a:p>
            <a:r>
              <a:rPr lang="en-US" sz="3200" b="1" dirty="0" smtClean="0">
                <a:latin typeface="Arial"/>
                <a:cs typeface="Arial"/>
              </a:rPr>
              <a:t>Step 1: </a:t>
            </a:r>
            <a:r>
              <a:rPr lang="en-US" sz="3200" dirty="0" smtClean="0">
                <a:latin typeface="Arial"/>
                <a:cs typeface="Arial"/>
              </a:rPr>
              <a:t>State the problem clearly.</a:t>
            </a:r>
          </a:p>
          <a:p>
            <a:r>
              <a:rPr lang="en-US" sz="3200" b="1" dirty="0" smtClean="0">
                <a:latin typeface="Arial"/>
                <a:cs typeface="Arial"/>
              </a:rPr>
              <a:t>Step 2: </a:t>
            </a:r>
            <a:r>
              <a:rPr lang="en-US" sz="3200" dirty="0" smtClean="0">
                <a:latin typeface="Arial"/>
                <a:cs typeface="Arial"/>
              </a:rPr>
              <a:t>Collect information.</a:t>
            </a:r>
          </a:p>
          <a:p>
            <a:r>
              <a:rPr lang="en-US" sz="3200" b="1" dirty="0" smtClean="0">
                <a:latin typeface="Arial"/>
                <a:cs typeface="Arial"/>
              </a:rPr>
              <a:t>Step 3: </a:t>
            </a:r>
            <a:r>
              <a:rPr lang="en-US" sz="3200" dirty="0" smtClean="0">
                <a:latin typeface="Arial"/>
                <a:cs typeface="Arial"/>
              </a:rPr>
              <a:t>Develop possible solutions. </a:t>
            </a:r>
          </a:p>
          <a:p>
            <a:r>
              <a:rPr lang="en-US" sz="3200" b="1" dirty="0" smtClean="0">
                <a:latin typeface="Arial"/>
                <a:cs typeface="Arial"/>
              </a:rPr>
              <a:t>Step 4:</a:t>
            </a:r>
            <a:r>
              <a:rPr lang="en-US" sz="3200" dirty="0" smtClean="0">
                <a:latin typeface="Arial"/>
                <a:cs typeface="Arial"/>
              </a:rPr>
              <a:t> Select the best solution.</a:t>
            </a:r>
          </a:p>
          <a:p>
            <a:r>
              <a:rPr lang="en-US" sz="3200" b="1" dirty="0" smtClean="0">
                <a:latin typeface="Arial"/>
                <a:cs typeface="Arial"/>
              </a:rPr>
              <a:t>Step 5: </a:t>
            </a:r>
            <a:r>
              <a:rPr lang="en-US" sz="3200" dirty="0" smtClean="0">
                <a:latin typeface="Arial"/>
                <a:cs typeface="Arial"/>
              </a:rPr>
              <a:t>Implement the solution. </a:t>
            </a:r>
          </a:p>
          <a:p>
            <a:r>
              <a:rPr lang="en-US" sz="3200" b="1" dirty="0" smtClean="0">
                <a:latin typeface="Arial"/>
                <a:cs typeface="Arial"/>
              </a:rPr>
              <a:t>Step 6: </a:t>
            </a:r>
            <a:r>
              <a:rPr lang="en-US" sz="3200" dirty="0" smtClean="0">
                <a:latin typeface="Arial"/>
                <a:cs typeface="Arial"/>
              </a:rPr>
              <a:t>Evaluate the solution.</a:t>
            </a:r>
            <a:endParaRPr lang="en-US"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latin typeface="Arial Black"/>
                <a:cs typeface="Arial Black"/>
              </a:rPr>
              <a:t>Air Dam</a:t>
            </a:r>
            <a:endParaRPr lang="en-US" b="0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pic>
        <p:nvPicPr>
          <p:cNvPr id="4" name="Content Placeholder 3" descr="Air Dam (2)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5311" r="-15311"/>
          <a:stretch>
            <a:fillRect/>
          </a:stretch>
        </p:blipFill>
        <p:spPr>
          <a:xfrm>
            <a:off x="304800" y="1747838"/>
            <a:ext cx="8458200" cy="48053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latin typeface="Arial Black"/>
                <a:cs typeface="Arial Black"/>
              </a:rPr>
              <a:t>Wind Turbine</a:t>
            </a:r>
            <a:endParaRPr lang="en-US" b="0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pic>
        <p:nvPicPr>
          <p:cNvPr id="4" name="Content Placeholder 3" descr="Wind Turbine (2)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5384" r="-15384"/>
          <a:stretch>
            <a:fillRect/>
          </a:stretch>
        </p:blipFill>
        <p:spPr>
          <a:xfrm>
            <a:off x="0" y="1747838"/>
            <a:ext cx="9144000" cy="48053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latin typeface="Arial Black"/>
                <a:cs typeface="Arial Black"/>
              </a:rPr>
              <a:t>Battery Bank</a:t>
            </a:r>
            <a:endParaRPr lang="en-US" b="0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pic>
        <p:nvPicPr>
          <p:cNvPr id="4" name="Content Placeholder 3" descr="4_6_battery bank.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9362" r="-4936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6400799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Wonder Power can also be used for conventional household items. </a:t>
            </a:r>
            <a:b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The battery bank is connected to an inverter, which converts the power to 110V AC.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5973762"/>
          </a:xfrm>
        </p:spPr>
        <p:txBody>
          <a:bodyPr vert="horz" numCol="1"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6000" dirty="0" smtClean="0">
                <a:solidFill>
                  <a:srgbClr val="FF0000"/>
                </a:solidFill>
                <a:latin typeface="Arial"/>
                <a:cs typeface="Arial"/>
              </a:rPr>
              <a:t>Ever gone camping and wake up wanting coffee? Now you can with Wonder Power!</a:t>
            </a:r>
            <a:endParaRPr lang="en-US" sz="60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953000"/>
            <a:ext cx="8382000" cy="1727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Arial"/>
                <a:cs typeface="Arial"/>
              </a:rPr>
              <a:t>Simply just plug into your Wonder Power outlet!</a:t>
            </a:r>
            <a:endParaRPr lang="en-US" b="1" i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4" name="Picture 3" descr="base_media-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4622800" cy="462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dio">
  <a:themeElements>
    <a:clrScheme name="Studio">
      <a:dk1>
        <a:sysClr val="windowText" lastClr="000000"/>
      </a:dk1>
      <a:lt1>
        <a:sysClr val="window" lastClr="FFFFFF"/>
      </a:lt1>
      <a:dk2>
        <a:srgbClr val="535252"/>
      </a:dk2>
      <a:lt2>
        <a:srgbClr val="AAB5C2"/>
      </a:lt2>
      <a:accent1>
        <a:srgbClr val="F7901E"/>
      </a:accent1>
      <a:accent2>
        <a:srgbClr val="FEC60B"/>
      </a:accent2>
      <a:accent3>
        <a:srgbClr val="9FE62F"/>
      </a:accent3>
      <a:accent4>
        <a:srgbClr val="4EA5D1"/>
      </a:accent4>
      <a:accent5>
        <a:srgbClr val="1C4596"/>
      </a:accent5>
      <a:accent6>
        <a:srgbClr val="542D90"/>
      </a:accent6>
      <a:hlink>
        <a:srgbClr val="ED2024"/>
      </a:hlink>
      <a:folHlink>
        <a:srgbClr val="BD912D"/>
      </a:folHlink>
    </a:clrScheme>
    <a:fontScheme name="Studio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Studio">
      <a:fillStyleLst>
        <a:solidFill>
          <a:schemeClr val="phClr"/>
        </a:solidFill>
        <a:gradFill rotWithShape="1">
          <a:gsLst>
            <a:gs pos="3800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</a:schemeClr>
            </a:gs>
            <a:gs pos="60000">
              <a:schemeClr val="phClr"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phClr">
                <a:shade val="20000"/>
                <a:satMod val="100000"/>
                <a:lumMod val="100000"/>
              </a:schemeClr>
            </a:gs>
          </a:gsLst>
          <a:lin ang="5400000" scaled="0"/>
        </a:gradFill>
      </a:fillStyleLst>
      <a:lnStyleLst>
        <a:ln w="285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01600" stA="26000" endPos="20000" dist="12700" dir="5400000" sy="-100000" rotWithShape="0"/>
          </a:effectLst>
        </a:effectStyle>
        <a:effectStyle>
          <a:effectLst>
            <a:outerShdw blurRad="444500" dist="317500" dir="5400000" sx="90000" sy="-2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 contourW="12700" prstMaterial="softEdge">
            <a:bevelT w="63500" h="2540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30000">
              <a:schemeClr val="phClr">
                <a:tint val="10000"/>
                <a:alpha val="80000"/>
                <a:satMod val="300000"/>
              </a:schemeClr>
            </a:gs>
            <a:gs pos="100000">
              <a:schemeClr val="phClr">
                <a:tint val="80000"/>
                <a:shade val="100000"/>
                <a:alpha val="100000"/>
                <a:satMod val="200000"/>
              </a:schemeClr>
            </a:gs>
          </a:gsLst>
          <a:lin ang="5400000" scaled="1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Studio.thmx</Template>
  <TotalTime>3908</TotalTime>
  <Words>302</Words>
  <Application>Microsoft Macintosh PowerPoint</Application>
  <PresentationFormat>On-screen Show (4:3)</PresentationFormat>
  <Paragraphs>29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Studio</vt:lpstr>
      <vt:lpstr>Alternative Energy</vt:lpstr>
      <vt:lpstr>Wonder Power</vt:lpstr>
      <vt:lpstr>Slide 3</vt:lpstr>
      <vt:lpstr>Air Dam</vt:lpstr>
      <vt:lpstr>Wind Turbine</vt:lpstr>
      <vt:lpstr>Battery Bank</vt:lpstr>
      <vt:lpstr>Wonder Power can also be used for conventional household items.  The battery bank is connected to an inverter, which converts the power to 110V AC.</vt:lpstr>
      <vt:lpstr>Ever gone camping and wake up wanting coffee? Now you can with Wonder Power!</vt:lpstr>
      <vt:lpstr>Simply just plug into your Wonder Power outlet!</vt:lpstr>
      <vt:lpstr>Is your cordless drill or saw not charged and you need it right when you get to work!   Don’t Worry!   Wonder Power  is here!</vt:lpstr>
      <vt:lpstr>With Wonder Power, just plug in your charger to a Wonder Power outlet and charge it while you’re on your way to work!</vt:lpstr>
      <vt:lpstr>Have you ever gotten a flat tire at night and not have any lights!  Don’t worry!  Wonder Power  is here!</vt:lpstr>
      <vt:lpstr>Just simply hook up the extension cord to your nearby Wonder Power outlet and BAM!! Lights appear!</vt:lpstr>
      <vt:lpstr>Wonder Power!</vt:lpstr>
      <vt:lpstr>Slide 15</vt:lpstr>
      <vt:lpstr>Slide 16</vt:lpstr>
    </vt:vector>
  </TitlesOfParts>
  <Company>MSU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Alternative Energy</dc:title>
  <dc:creator>Brent Gullett</dc:creator>
  <cp:lastModifiedBy>Jerry Carpenter</cp:lastModifiedBy>
  <cp:revision>14</cp:revision>
  <dcterms:created xsi:type="dcterms:W3CDTF">2010-03-23T03:54:51Z</dcterms:created>
  <dcterms:modified xsi:type="dcterms:W3CDTF">2010-03-23T03:58:55Z</dcterms:modified>
</cp:coreProperties>
</file>