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414" r:id="rId2"/>
    <p:sldId id="431" r:id="rId3"/>
    <p:sldId id="432" r:id="rId4"/>
    <p:sldId id="433" r:id="rId5"/>
    <p:sldId id="435" r:id="rId6"/>
    <p:sldId id="434" r:id="rId7"/>
    <p:sldId id="436" r:id="rId8"/>
    <p:sldId id="439" r:id="rId9"/>
    <p:sldId id="440" r:id="rId10"/>
    <p:sldId id="441" r:id="rId11"/>
    <p:sldId id="437" r:id="rId12"/>
    <p:sldId id="442" r:id="rId13"/>
    <p:sldId id="443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9" r:id="rId25"/>
    <p:sldId id="42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66"/>
    <a:srgbClr val="FFFFFF"/>
    <a:srgbClr val="0000CC"/>
    <a:srgbClr val="CC0099"/>
    <a:srgbClr val="0000FF"/>
    <a:srgbClr val="660066"/>
    <a:srgbClr val="FF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671" autoAdjust="0"/>
  </p:normalViewPr>
  <p:slideViewPr>
    <p:cSldViewPr>
      <p:cViewPr varScale="1">
        <p:scale>
          <a:sx n="78" d="100"/>
          <a:sy n="78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fld id="{F684E7D5-9899-4F00-9B19-4EE783BF0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rgbClr val="EAEAEA"/>
                </a:solidFill>
                <a:latin typeface="Arial" charset="0"/>
              </a:defRPr>
            </a:lvl1pPr>
          </a:lstStyle>
          <a:p>
            <a:pPr>
              <a:defRPr/>
            </a:pPr>
            <a:fld id="{A0B8A4CB-E257-47E9-8265-996509DA8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D42A8-D9BC-4989-B54E-6D710D45FB3B}" type="slidenum">
              <a:rPr lang="en-US"/>
              <a:pPr/>
              <a:t>10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932E-68F0-40DE-8477-A5F63CBB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B43-4A30-44F4-8865-6C1C33B91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1514-5A3F-498C-B258-5F3A211FF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E235EA-C9A0-4A51-AB9A-50EACCA8F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7FE4-99D7-4DB4-A6C8-BE101B208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3A31-2A72-4E3C-9F50-552DA760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59F1-C6C3-4F9E-A976-541A33344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D27B1-CA7F-47B1-953C-7192BF8B3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7AC8-C01F-48E8-AA86-6527E4D0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D4EB-8472-4F95-8D75-FAE8768F7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5538-2B56-40B7-A9A8-A676A41D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0C43-EBF4-47A6-880C-B51A1D7C7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29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0A7ADFF-E12B-47A3-9E3C-671693442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</a:rPr>
              <a:t>Exam 2 Review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Sanjeev Adhikari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Bearing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368300" y="1220788"/>
            <a:ext cx="84058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spcAft>
                <a:spcPct val="50000"/>
              </a:spcAft>
            </a:pPr>
            <a:r>
              <a:rPr lang="en-US" sz="2800" dirty="0">
                <a:solidFill>
                  <a:schemeClr val="bg1"/>
                </a:solidFill>
              </a:rPr>
              <a:t>Definition: Always an acute angle measured with its departure from the north or south line, with the east and west giving its direction of departure from the meridian. </a:t>
            </a:r>
          </a:p>
          <a:p>
            <a:pPr marL="225425" indent="-225425" algn="l"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Varies from 0 to 90 degrees,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only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225425" indent="-225425" algn="l"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Example: </a:t>
            </a:r>
            <a:r>
              <a:rPr lang="en-US" sz="2800" b="1" dirty="0">
                <a:solidFill>
                  <a:schemeClr val="bg1"/>
                </a:solidFill>
              </a:rPr>
              <a:t>N 75</a:t>
            </a: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° E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S 15° W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, etc.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21263" y="2641600"/>
            <a:ext cx="3803650" cy="3946525"/>
            <a:chOff x="3163" y="1664"/>
            <a:chExt cx="2396" cy="2486"/>
          </a:xfrm>
        </p:grpSpPr>
        <p:pic>
          <p:nvPicPr>
            <p:cNvPr id="33997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" y="1664"/>
              <a:ext cx="2396" cy="24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39977" name="Line 9"/>
            <p:cNvSpPr>
              <a:spLocks noChangeShapeType="1"/>
            </p:cNvSpPr>
            <p:nvPr/>
          </p:nvSpPr>
          <p:spPr bwMode="auto">
            <a:xfrm>
              <a:off x="3762" y="2910"/>
              <a:ext cx="12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978" name="Line 10"/>
            <p:cNvSpPr>
              <a:spLocks noChangeShapeType="1"/>
            </p:cNvSpPr>
            <p:nvPr/>
          </p:nvSpPr>
          <p:spPr bwMode="auto">
            <a:xfrm>
              <a:off x="4386" y="2244"/>
              <a:ext cx="0" cy="132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Map Scale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1” = 10’		1”=20’		1” = 50’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Map is drawn in 1” = 50’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is drawing distance of 200 ft actual length?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Find Scale factor?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Scale factor is 600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distance = 200 * 12/600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Answer = 4”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Contour map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geography.hunter.cuny.edu/~tbw/ncc/chapter2.maps/f2-12_contours_drawn_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848600" cy="5517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66563" name="Picture 3" descr="C:\My Documents\Professor Muir\My Pictures\450clc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038350" cy="1638300"/>
          </a:xfrm>
          <a:prstGeom prst="rect">
            <a:avLst/>
          </a:prstGeom>
          <a:noFill/>
        </p:spPr>
      </p:pic>
      <p:pic>
        <p:nvPicPr>
          <p:cNvPr id="66564" name="Picture 4" descr="C:\My Documents\Professor Muir\My Pictures\backhoe_select.jpg"/>
          <p:cNvPicPr>
            <a:picLocks noChangeAspect="1" noChangeArrowheads="1"/>
          </p:cNvPicPr>
          <p:nvPr/>
        </p:nvPicPr>
        <p:blipFill>
          <a:blip r:embed="rId3" cstate="print"/>
          <a:srcRect l="-1118" t="21819" b="1678"/>
          <a:stretch>
            <a:fillRect/>
          </a:stretch>
        </p:blipFill>
        <p:spPr bwMode="auto">
          <a:xfrm>
            <a:off x="6197600" y="2057400"/>
            <a:ext cx="2184400" cy="1652588"/>
          </a:xfrm>
          <a:prstGeom prst="rect">
            <a:avLst/>
          </a:prstGeom>
          <a:noFill/>
        </p:spPr>
      </p:pic>
      <p:pic>
        <p:nvPicPr>
          <p:cNvPr id="66565" name="Picture 5" descr="C:\My Documents\Professor Muir\My Pictures\crawlerdozer_selection.jpg"/>
          <p:cNvPicPr>
            <a:picLocks noChangeAspect="1" noChangeArrowheads="1"/>
          </p:cNvPicPr>
          <p:nvPr/>
        </p:nvPicPr>
        <p:blipFill>
          <a:blip r:embed="rId4" cstate="print"/>
          <a:srcRect t="23497" b="2238"/>
          <a:stretch>
            <a:fillRect/>
          </a:stretch>
        </p:blipFill>
        <p:spPr bwMode="auto">
          <a:xfrm>
            <a:off x="6248400" y="4419600"/>
            <a:ext cx="2211388" cy="1644650"/>
          </a:xfrm>
          <a:prstGeom prst="rect">
            <a:avLst/>
          </a:prstGeom>
          <a:noFill/>
        </p:spPr>
      </p:pic>
      <p:pic>
        <p:nvPicPr>
          <p:cNvPr id="66566" name="Picture 6" descr="C:\My Documents\Professor Muir\My Pictures\4wdloaders_selection.jpg"/>
          <p:cNvPicPr>
            <a:picLocks noChangeAspect="1" noChangeArrowheads="1"/>
          </p:cNvPicPr>
          <p:nvPr/>
        </p:nvPicPr>
        <p:blipFill>
          <a:blip r:embed="rId5" cstate="print"/>
          <a:srcRect t="23497" r="-2797" b="-1678"/>
          <a:stretch>
            <a:fillRect/>
          </a:stretch>
        </p:blipFill>
        <p:spPr bwMode="auto">
          <a:xfrm>
            <a:off x="914400" y="4419600"/>
            <a:ext cx="2166938" cy="1649413"/>
          </a:xfrm>
          <a:prstGeom prst="rect">
            <a:avLst/>
          </a:prstGeom>
          <a:noFill/>
        </p:spPr>
      </p:pic>
      <p:pic>
        <p:nvPicPr>
          <p:cNvPr id="66567" name="Picture 7" descr="C:\My Documents\Professor Muir\My Pictures\330clc-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75" y="2057400"/>
            <a:ext cx="2422525" cy="1641475"/>
          </a:xfrm>
          <a:prstGeom prst="rect">
            <a:avLst/>
          </a:prstGeom>
          <a:noFill/>
        </p:spPr>
      </p:pic>
      <p:pic>
        <p:nvPicPr>
          <p:cNvPr id="66569" name="Picture 9" descr="C:\My Documents\Professor Muir\My Pictures\grader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419600"/>
            <a:ext cx="2286000" cy="164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286000"/>
            <a:ext cx="4038600" cy="41148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Scrappers (pans)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Trenchers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Boring/Tunneling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Motor Graders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Auto Graders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Compaction Equipment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Rollers &amp; Tampers</a:t>
            </a:r>
          </a:p>
        </p:txBody>
      </p:sp>
      <p:pic>
        <p:nvPicPr>
          <p:cNvPr id="70660" name="Picture 4" descr="C:\WINDOWS\Twain_32\ScanWiz5\My Images\NC2.t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168525"/>
            <a:ext cx="4800600" cy="3800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Hauling Equipment</a:t>
            </a:r>
          </a:p>
        </p:txBody>
      </p:sp>
      <p:pic>
        <p:nvPicPr>
          <p:cNvPr id="67587" name="Picture 3" descr="C:\My Documents\Professor Muir\My Pictures\ex1900-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67200"/>
            <a:ext cx="2843213" cy="1827213"/>
          </a:xfrm>
          <a:prstGeom prst="rect">
            <a:avLst/>
          </a:prstGeom>
          <a:noFill/>
        </p:spPr>
      </p:pic>
      <p:pic>
        <p:nvPicPr>
          <p:cNvPr id="67589" name="Picture 5" descr="http://www.euclid-hitachi.com/elements/mainpage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810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C:\My Documents\Professor Muir\My Pictures\articulated_truck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0"/>
            <a:ext cx="2860675" cy="205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68611" name="Picture 3" descr="Photo: Excavating C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810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http://www.hcmacorp.com/images/excav-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100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71683" name="Picture 3" descr="C:\WINDOWS\Twain_32\ScanWiz5\My Images\Image.tif"/>
          <p:cNvPicPr>
            <a:picLocks noChangeAspect="1" noChangeArrowheads="1"/>
          </p:cNvPicPr>
          <p:nvPr/>
        </p:nvPicPr>
        <p:blipFill>
          <a:blip r:embed="rId2" cstate="print"/>
          <a:srcRect l="20799" r="20799" b="70705"/>
          <a:stretch>
            <a:fillRect/>
          </a:stretch>
        </p:blipFill>
        <p:spPr bwMode="auto">
          <a:xfrm>
            <a:off x="4895850" y="2895600"/>
            <a:ext cx="3867150" cy="2743200"/>
          </a:xfrm>
          <a:prstGeom prst="rect">
            <a:avLst/>
          </a:prstGeom>
          <a:noFill/>
        </p:spPr>
      </p:pic>
      <p:pic>
        <p:nvPicPr>
          <p:cNvPr id="71684" name="Picture 4" descr="489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2901950"/>
            <a:ext cx="41402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Excavation Equipment</a:t>
            </a:r>
          </a:p>
        </p:txBody>
      </p:sp>
      <p:pic>
        <p:nvPicPr>
          <p:cNvPr id="74757" name="Picture 5" descr="C:\My Documents\Professor Muir\My Pictures\htc_compact_select_tt.jpg"/>
          <p:cNvPicPr>
            <a:picLocks noChangeAspect="1" noChangeArrowheads="1"/>
          </p:cNvPicPr>
          <p:nvPr/>
        </p:nvPicPr>
        <p:blipFill>
          <a:blip r:embed="rId2" cstate="print"/>
          <a:srcRect t="23926"/>
          <a:stretch>
            <a:fillRect/>
          </a:stretch>
        </p:blipFill>
        <p:spPr bwMode="auto">
          <a:xfrm>
            <a:off x="2613025" y="1754188"/>
            <a:ext cx="2111375" cy="1373187"/>
          </a:xfrm>
          <a:prstGeom prst="rect">
            <a:avLst/>
          </a:prstGeom>
          <a:noFill/>
        </p:spPr>
      </p:pic>
      <p:pic>
        <p:nvPicPr>
          <p:cNvPr id="74758" name="Picture 6" descr="C:\My Documents\Professor Muir\My Pictures\skidsteer_selection.jpg"/>
          <p:cNvPicPr>
            <a:picLocks noChangeAspect="1" noChangeArrowheads="1"/>
          </p:cNvPicPr>
          <p:nvPr/>
        </p:nvPicPr>
        <p:blipFill>
          <a:blip r:embed="rId3" cstate="print"/>
          <a:srcRect t="17343"/>
          <a:stretch>
            <a:fillRect/>
          </a:stretch>
        </p:blipFill>
        <p:spPr bwMode="auto">
          <a:xfrm>
            <a:off x="5051425" y="1752600"/>
            <a:ext cx="1654175" cy="1366838"/>
          </a:xfrm>
          <a:prstGeom prst="rect">
            <a:avLst/>
          </a:prstGeom>
          <a:noFill/>
        </p:spPr>
      </p:pic>
      <p:pic>
        <p:nvPicPr>
          <p:cNvPr id="74759" name="Picture 7" descr="C:\My Documents\Professor Muir\My Pictures\85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429000"/>
            <a:ext cx="4114800" cy="298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parts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Multiple choice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Drawing by A+CAD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0" i="0" dirty="0">
                <a:solidFill>
                  <a:schemeClr val="bg1"/>
                </a:solidFill>
              </a:rPr>
              <a:t>Compaction Equipment</a:t>
            </a:r>
          </a:p>
        </p:txBody>
      </p:sp>
      <p:pic>
        <p:nvPicPr>
          <p:cNvPr id="73731" name="Picture 3" descr="C:\My Documents\Professor Muir\My Pictures\ai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2057400" cy="2286000"/>
          </a:xfrm>
          <a:prstGeom prst="rect">
            <a:avLst/>
          </a:prstGeom>
          <a:noFill/>
        </p:spPr>
      </p:pic>
      <p:pic>
        <p:nvPicPr>
          <p:cNvPr id="73732" name="Picture 4" descr="C:\My Documents\Professor Muir\My Pictures\big_tamping_ro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3648075" cy="2730500"/>
          </a:xfrm>
          <a:prstGeom prst="rect">
            <a:avLst/>
          </a:prstGeom>
          <a:noFill/>
        </p:spPr>
      </p:pic>
      <p:pic>
        <p:nvPicPr>
          <p:cNvPr id="73733" name="Picture 5" descr="C:\My Documents\Professor Muir\My Pictures\compa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5113" y="1676400"/>
            <a:ext cx="1919287" cy="2895600"/>
          </a:xfrm>
          <a:prstGeom prst="rect">
            <a:avLst/>
          </a:prstGeom>
          <a:noFill/>
        </p:spPr>
      </p:pic>
      <p:pic>
        <p:nvPicPr>
          <p:cNvPr id="73736" name="Picture 8" descr="C:\My Documents\Professor Muir\My Pictures\sheeps1.jpg"/>
          <p:cNvPicPr>
            <a:picLocks noChangeAspect="1" noChangeArrowheads="1"/>
          </p:cNvPicPr>
          <p:nvPr/>
        </p:nvPicPr>
        <p:blipFill>
          <a:blip r:embed="rId5" cstate="print"/>
          <a:srcRect l="6862" b="11700"/>
          <a:stretch>
            <a:fillRect/>
          </a:stretch>
        </p:blipFill>
        <p:spPr bwMode="auto">
          <a:xfrm>
            <a:off x="5637213" y="4438650"/>
            <a:ext cx="3081337" cy="2190750"/>
          </a:xfrm>
          <a:prstGeom prst="rect">
            <a:avLst/>
          </a:prstGeom>
          <a:noFill/>
        </p:spPr>
      </p:pic>
      <p:pic>
        <p:nvPicPr>
          <p:cNvPr id="73739" name="Picture 11" descr="C:\My Documents\Professor Muir\My Pictures\sd_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43413"/>
            <a:ext cx="3811588" cy="2185987"/>
          </a:xfrm>
          <a:prstGeom prst="rect">
            <a:avLst/>
          </a:prstGeom>
          <a:noFill/>
        </p:spPr>
      </p:pic>
      <p:pic>
        <p:nvPicPr>
          <p:cNvPr id="73740" name="Picture 12" descr="C:\My Documents\Professor Muir\My Pictures\vbtrplte.jpg"/>
          <p:cNvPicPr>
            <a:picLocks noChangeAspect="1" noChangeArrowheads="1"/>
          </p:cNvPicPr>
          <p:nvPr/>
        </p:nvPicPr>
        <p:blipFill>
          <a:blip r:embed="rId7" cstate="print"/>
          <a:srcRect t="2504" b="5948"/>
          <a:stretch>
            <a:fillRect/>
          </a:stretch>
        </p:blipFill>
        <p:spPr bwMode="auto">
          <a:xfrm>
            <a:off x="4343400" y="4408488"/>
            <a:ext cx="1517650" cy="222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5D1CB-3E87-47DE-89F1-51D355271E08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12291" name="Picture 3" descr="page3"/>
          <p:cNvPicPr>
            <a:picLocks noChangeAspect="1" noChangeArrowheads="1"/>
          </p:cNvPicPr>
          <p:nvPr/>
        </p:nvPicPr>
        <p:blipFill>
          <a:blip r:embed="rId2" cstate="print"/>
          <a:srcRect t="11172" b="6703"/>
          <a:stretch>
            <a:fillRect/>
          </a:stretch>
        </p:blipFill>
        <p:spPr bwMode="auto">
          <a:xfrm>
            <a:off x="990600" y="152400"/>
            <a:ext cx="723900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43600" y="6324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Source:  Garber and Hoel,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0E04A3-68EC-49FE-8C46-D58E9536F2C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Computing Volume (Example)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Station 1: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7315200" y="4800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Ground line</a:t>
            </a:r>
          </a:p>
        </p:txBody>
      </p:sp>
      <p:sp>
        <p:nvSpPr>
          <p:cNvPr id="15366" name="Freeform 22" descr="Zig zag"/>
          <p:cNvSpPr>
            <a:spLocks/>
          </p:cNvSpPr>
          <p:nvPr/>
        </p:nvSpPr>
        <p:spPr bwMode="auto">
          <a:xfrm>
            <a:off x="1295400" y="3810000"/>
            <a:ext cx="1876425" cy="1371600"/>
          </a:xfrm>
          <a:custGeom>
            <a:avLst/>
            <a:gdLst>
              <a:gd name="T0" fmla="*/ 0 w 1182"/>
              <a:gd name="T1" fmla="*/ 0 h 864"/>
              <a:gd name="T2" fmla="*/ 2147483647 w 1182"/>
              <a:gd name="T3" fmla="*/ 2147483647 h 864"/>
              <a:gd name="T4" fmla="*/ 2147483647 w 1182"/>
              <a:gd name="T5" fmla="*/ 2147483647 h 864"/>
              <a:gd name="T6" fmla="*/ 2147483647 w 1182"/>
              <a:gd name="T7" fmla="*/ 2147483647 h 864"/>
              <a:gd name="T8" fmla="*/ 2147483647 w 1182"/>
              <a:gd name="T9" fmla="*/ 2147483647 h 864"/>
              <a:gd name="T10" fmla="*/ 2147483647 w 1182"/>
              <a:gd name="T11" fmla="*/ 2147483647 h 864"/>
              <a:gd name="T12" fmla="*/ 2147483647 w 1182"/>
              <a:gd name="T13" fmla="*/ 2147483647 h 864"/>
              <a:gd name="T14" fmla="*/ 2147483647 w 1182"/>
              <a:gd name="T15" fmla="*/ 2147483647 h 864"/>
              <a:gd name="T16" fmla="*/ 2147483647 w 1182"/>
              <a:gd name="T17" fmla="*/ 2147483647 h 864"/>
              <a:gd name="T18" fmla="*/ 0 w 1182"/>
              <a:gd name="T19" fmla="*/ 0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82"/>
              <a:gd name="T31" fmla="*/ 0 h 864"/>
              <a:gd name="T32" fmla="*/ 1182 w 1182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82" h="864">
                <a:moveTo>
                  <a:pt x="0" y="0"/>
                </a:moveTo>
                <a:lnTo>
                  <a:pt x="186" y="66"/>
                </a:lnTo>
                <a:lnTo>
                  <a:pt x="426" y="174"/>
                </a:lnTo>
                <a:lnTo>
                  <a:pt x="864" y="594"/>
                </a:lnTo>
                <a:lnTo>
                  <a:pt x="1044" y="624"/>
                </a:lnTo>
                <a:lnTo>
                  <a:pt x="1140" y="612"/>
                </a:lnTo>
                <a:lnTo>
                  <a:pt x="1182" y="642"/>
                </a:lnTo>
                <a:lnTo>
                  <a:pt x="912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pattFill prst="zigZag">
            <a:fgClr>
              <a:srgbClr val="FFFF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23" descr="Shingle"/>
          <p:cNvSpPr>
            <a:spLocks/>
          </p:cNvSpPr>
          <p:nvPr/>
        </p:nvSpPr>
        <p:spPr bwMode="auto">
          <a:xfrm>
            <a:off x="3238500" y="4495800"/>
            <a:ext cx="3695700" cy="762000"/>
          </a:xfrm>
          <a:custGeom>
            <a:avLst/>
            <a:gdLst>
              <a:gd name="T0" fmla="*/ 0 w 2328"/>
              <a:gd name="T1" fmla="*/ 2147483647 h 480"/>
              <a:gd name="T2" fmla="*/ 2147483647 w 2328"/>
              <a:gd name="T3" fmla="*/ 0 h 480"/>
              <a:gd name="T4" fmla="*/ 2147483647 w 2328"/>
              <a:gd name="T5" fmla="*/ 0 h 480"/>
              <a:gd name="T6" fmla="*/ 2147483647 w 2328"/>
              <a:gd name="T7" fmla="*/ 2147483647 h 480"/>
              <a:gd name="T8" fmla="*/ 2147483647 w 2328"/>
              <a:gd name="T9" fmla="*/ 2147483647 h 480"/>
              <a:gd name="T10" fmla="*/ 2147483647 w 2328"/>
              <a:gd name="T11" fmla="*/ 2147483647 h 480"/>
              <a:gd name="T12" fmla="*/ 2147483647 w 2328"/>
              <a:gd name="T13" fmla="*/ 2147483647 h 480"/>
              <a:gd name="T14" fmla="*/ 2147483647 w 2328"/>
              <a:gd name="T15" fmla="*/ 2147483647 h 480"/>
              <a:gd name="T16" fmla="*/ 2147483647 w 2328"/>
              <a:gd name="T17" fmla="*/ 2147483647 h 480"/>
              <a:gd name="T18" fmla="*/ 0 w 2328"/>
              <a:gd name="T19" fmla="*/ 2147483647 h 4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28"/>
              <a:gd name="T31" fmla="*/ 0 h 480"/>
              <a:gd name="T32" fmla="*/ 2328 w 2328"/>
              <a:gd name="T33" fmla="*/ 480 h 4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28" h="480">
                <a:moveTo>
                  <a:pt x="0" y="198"/>
                </a:moveTo>
                <a:lnTo>
                  <a:pt x="216" y="0"/>
                </a:lnTo>
                <a:lnTo>
                  <a:pt x="1656" y="0"/>
                </a:lnTo>
                <a:lnTo>
                  <a:pt x="2328" y="432"/>
                </a:lnTo>
                <a:lnTo>
                  <a:pt x="1752" y="480"/>
                </a:lnTo>
                <a:lnTo>
                  <a:pt x="1080" y="432"/>
                </a:lnTo>
                <a:lnTo>
                  <a:pt x="696" y="432"/>
                </a:lnTo>
                <a:lnTo>
                  <a:pt x="408" y="336"/>
                </a:lnTo>
                <a:lnTo>
                  <a:pt x="72" y="210"/>
                </a:lnTo>
                <a:lnTo>
                  <a:pt x="0" y="198"/>
                </a:lnTo>
                <a:close/>
              </a:path>
            </a:pathLst>
          </a:custGeom>
          <a:pattFill prst="shingle">
            <a:fgClr>
              <a:srgbClr val="FFFF66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24"/>
          <p:cNvSpPr>
            <a:spLocks noChangeShapeType="1"/>
          </p:cNvSpPr>
          <p:nvPr/>
        </p:nvSpPr>
        <p:spPr bwMode="auto">
          <a:xfrm>
            <a:off x="1295400" y="3810000"/>
            <a:ext cx="11430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25"/>
          <p:cNvSpPr>
            <a:spLocks noChangeShapeType="1"/>
          </p:cNvSpPr>
          <p:nvPr/>
        </p:nvSpPr>
        <p:spPr bwMode="auto">
          <a:xfrm>
            <a:off x="2438400" y="51816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26"/>
          <p:cNvSpPr>
            <a:spLocks noChangeShapeType="1"/>
          </p:cNvSpPr>
          <p:nvPr/>
        </p:nvSpPr>
        <p:spPr bwMode="auto">
          <a:xfrm flipV="1">
            <a:off x="2743200" y="4495800"/>
            <a:ext cx="838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7"/>
          <p:cNvSpPr>
            <a:spLocks noChangeShapeType="1"/>
          </p:cNvSpPr>
          <p:nvPr/>
        </p:nvSpPr>
        <p:spPr bwMode="auto">
          <a:xfrm>
            <a:off x="3581400" y="44958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28"/>
          <p:cNvSpPr>
            <a:spLocks noChangeShapeType="1"/>
          </p:cNvSpPr>
          <p:nvPr/>
        </p:nvSpPr>
        <p:spPr bwMode="auto">
          <a:xfrm>
            <a:off x="5867400" y="4495800"/>
            <a:ext cx="10668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29"/>
          <p:cNvSpPr>
            <a:spLocks/>
          </p:cNvSpPr>
          <p:nvPr/>
        </p:nvSpPr>
        <p:spPr bwMode="auto">
          <a:xfrm>
            <a:off x="1219200" y="3810000"/>
            <a:ext cx="7620000" cy="1447800"/>
          </a:xfrm>
          <a:custGeom>
            <a:avLst/>
            <a:gdLst>
              <a:gd name="T0" fmla="*/ 0 w 4800"/>
              <a:gd name="T1" fmla="*/ 0 h 912"/>
              <a:gd name="T2" fmla="*/ 2147483647 w 4800"/>
              <a:gd name="T3" fmla="*/ 2147483647 h 912"/>
              <a:gd name="T4" fmla="*/ 2147483647 w 4800"/>
              <a:gd name="T5" fmla="*/ 2147483647 h 912"/>
              <a:gd name="T6" fmla="*/ 2147483647 w 4800"/>
              <a:gd name="T7" fmla="*/ 2147483647 h 912"/>
              <a:gd name="T8" fmla="*/ 2147483647 w 4800"/>
              <a:gd name="T9" fmla="*/ 2147483647 h 912"/>
              <a:gd name="T10" fmla="*/ 2147483647 w 4800"/>
              <a:gd name="T11" fmla="*/ 2147483647 h 912"/>
              <a:gd name="T12" fmla="*/ 2147483647 w 4800"/>
              <a:gd name="T13" fmla="*/ 2147483647 h 912"/>
              <a:gd name="T14" fmla="*/ 2147483647 w 4800"/>
              <a:gd name="T15" fmla="*/ 2147483647 h 912"/>
              <a:gd name="T16" fmla="*/ 2147483647 w 4800"/>
              <a:gd name="T17" fmla="*/ 2147483647 h 912"/>
              <a:gd name="T18" fmla="*/ 2147483647 w 4800"/>
              <a:gd name="T19" fmla="*/ 2147483647 h 912"/>
              <a:gd name="T20" fmla="*/ 2147483647 w 4800"/>
              <a:gd name="T21" fmla="*/ 2147483647 h 9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00"/>
              <a:gd name="T34" fmla="*/ 0 h 912"/>
              <a:gd name="T35" fmla="*/ 4800 w 4800"/>
              <a:gd name="T36" fmla="*/ 912 h 9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00" h="912">
                <a:moveTo>
                  <a:pt x="0" y="0"/>
                </a:moveTo>
                <a:cubicBezTo>
                  <a:pt x="74" y="26"/>
                  <a:pt x="335" y="96"/>
                  <a:pt x="444" y="156"/>
                </a:cubicBezTo>
                <a:cubicBezTo>
                  <a:pt x="553" y="216"/>
                  <a:pt x="570" y="291"/>
                  <a:pt x="654" y="360"/>
                </a:cubicBezTo>
                <a:cubicBezTo>
                  <a:pt x="738" y="429"/>
                  <a:pt x="864" y="529"/>
                  <a:pt x="948" y="570"/>
                </a:cubicBezTo>
                <a:cubicBezTo>
                  <a:pt x="1032" y="611"/>
                  <a:pt x="1089" y="589"/>
                  <a:pt x="1158" y="606"/>
                </a:cubicBezTo>
                <a:cubicBezTo>
                  <a:pt x="1227" y="623"/>
                  <a:pt x="1294" y="653"/>
                  <a:pt x="1362" y="672"/>
                </a:cubicBezTo>
                <a:cubicBezTo>
                  <a:pt x="1430" y="691"/>
                  <a:pt x="1478" y="692"/>
                  <a:pt x="1566" y="720"/>
                </a:cubicBezTo>
                <a:cubicBezTo>
                  <a:pt x="1654" y="748"/>
                  <a:pt x="1691" y="818"/>
                  <a:pt x="1890" y="840"/>
                </a:cubicBezTo>
                <a:cubicBezTo>
                  <a:pt x="2089" y="862"/>
                  <a:pt x="2363" y="848"/>
                  <a:pt x="2760" y="852"/>
                </a:cubicBezTo>
                <a:cubicBezTo>
                  <a:pt x="3157" y="856"/>
                  <a:pt x="3932" y="854"/>
                  <a:pt x="4272" y="864"/>
                </a:cubicBezTo>
                <a:cubicBezTo>
                  <a:pt x="4612" y="874"/>
                  <a:pt x="4788" y="896"/>
                  <a:pt x="4800" y="912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30"/>
          <p:cNvSpPr txBox="1">
            <a:spLocks noChangeArrowheads="1"/>
          </p:cNvSpPr>
          <p:nvPr/>
        </p:nvSpPr>
        <p:spPr bwMode="auto">
          <a:xfrm>
            <a:off x="20574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Cut</a:t>
            </a:r>
          </a:p>
        </p:txBody>
      </p:sp>
      <p:sp>
        <p:nvSpPr>
          <p:cNvPr id="15375" name="Text Box 3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Fill</a:t>
            </a:r>
          </a:p>
        </p:txBody>
      </p:sp>
      <p:sp>
        <p:nvSpPr>
          <p:cNvPr id="15376" name="Text Box 32"/>
          <p:cNvSpPr txBox="1">
            <a:spLocks noChangeArrowheads="1"/>
          </p:cNvSpPr>
          <p:nvPr/>
        </p:nvSpPr>
        <p:spPr bwMode="auto">
          <a:xfrm>
            <a:off x="3886200" y="2819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 Area = 6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Fill Area = 29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D4A7A-F4B5-4D7F-B86B-A4882A1A7CB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387" name="Freeform 37" descr="Zig zag"/>
          <p:cNvSpPr>
            <a:spLocks/>
          </p:cNvSpPr>
          <p:nvPr/>
        </p:nvSpPr>
        <p:spPr bwMode="auto">
          <a:xfrm>
            <a:off x="1295400" y="3810000"/>
            <a:ext cx="2295525" cy="1371600"/>
          </a:xfrm>
          <a:custGeom>
            <a:avLst/>
            <a:gdLst>
              <a:gd name="T0" fmla="*/ 0 w 1446"/>
              <a:gd name="T1" fmla="*/ 0 h 864"/>
              <a:gd name="T2" fmla="*/ 2147483647 w 1446"/>
              <a:gd name="T3" fmla="*/ 2147483647 h 864"/>
              <a:gd name="T4" fmla="*/ 2147483647 w 1446"/>
              <a:gd name="T5" fmla="*/ 2147483647 h 864"/>
              <a:gd name="T6" fmla="*/ 2147483647 w 1446"/>
              <a:gd name="T7" fmla="*/ 2147483647 h 864"/>
              <a:gd name="T8" fmla="*/ 2147483647 w 1446"/>
              <a:gd name="T9" fmla="*/ 2147483647 h 864"/>
              <a:gd name="T10" fmla="*/ 2147483647 w 1446"/>
              <a:gd name="T11" fmla="*/ 2147483647 h 864"/>
              <a:gd name="T12" fmla="*/ 2147483647 w 1446"/>
              <a:gd name="T13" fmla="*/ 2147483647 h 864"/>
              <a:gd name="T14" fmla="*/ 2147483647 w 1446"/>
              <a:gd name="T15" fmla="*/ 2147483647 h 864"/>
              <a:gd name="T16" fmla="*/ 2147483647 w 1446"/>
              <a:gd name="T17" fmla="*/ 2147483647 h 864"/>
              <a:gd name="T18" fmla="*/ 0 w 1446"/>
              <a:gd name="T19" fmla="*/ 0 h 8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6"/>
              <a:gd name="T31" fmla="*/ 0 h 864"/>
              <a:gd name="T32" fmla="*/ 1446 w 1446"/>
              <a:gd name="T33" fmla="*/ 864 h 8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6" h="864">
                <a:moveTo>
                  <a:pt x="0" y="0"/>
                </a:moveTo>
                <a:lnTo>
                  <a:pt x="186" y="66"/>
                </a:lnTo>
                <a:lnTo>
                  <a:pt x="582" y="84"/>
                </a:lnTo>
                <a:lnTo>
                  <a:pt x="990" y="144"/>
                </a:lnTo>
                <a:lnTo>
                  <a:pt x="1188" y="258"/>
                </a:lnTo>
                <a:lnTo>
                  <a:pt x="1350" y="372"/>
                </a:lnTo>
                <a:lnTo>
                  <a:pt x="1446" y="414"/>
                </a:lnTo>
                <a:lnTo>
                  <a:pt x="912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pattFill prst="zigZag">
            <a:fgClr>
              <a:srgbClr val="FFFF00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Freeform 38" descr="Shingle"/>
          <p:cNvSpPr>
            <a:spLocks/>
          </p:cNvSpPr>
          <p:nvPr/>
        </p:nvSpPr>
        <p:spPr bwMode="auto">
          <a:xfrm>
            <a:off x="3581400" y="4495800"/>
            <a:ext cx="3352800" cy="685800"/>
          </a:xfrm>
          <a:custGeom>
            <a:avLst/>
            <a:gdLst>
              <a:gd name="T0" fmla="*/ 2147483647 w 2112"/>
              <a:gd name="T1" fmla="*/ 2147483647 h 432"/>
              <a:gd name="T2" fmla="*/ 0 w 2112"/>
              <a:gd name="T3" fmla="*/ 0 h 432"/>
              <a:gd name="T4" fmla="*/ 2147483647 w 2112"/>
              <a:gd name="T5" fmla="*/ 0 h 432"/>
              <a:gd name="T6" fmla="*/ 2147483647 w 2112"/>
              <a:gd name="T7" fmla="*/ 2147483647 h 432"/>
              <a:gd name="T8" fmla="*/ 2147483647 w 2112"/>
              <a:gd name="T9" fmla="*/ 2147483647 h 432"/>
              <a:gd name="T10" fmla="*/ 2147483647 w 2112"/>
              <a:gd name="T11" fmla="*/ 2147483647 h 432"/>
              <a:gd name="T12" fmla="*/ 2147483647 w 2112"/>
              <a:gd name="T13" fmla="*/ 2147483647 h 432"/>
              <a:gd name="T14" fmla="*/ 2147483647 w 2112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2"/>
              <a:gd name="T25" fmla="*/ 0 h 432"/>
              <a:gd name="T26" fmla="*/ 2112 w 2112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2" h="432">
                <a:moveTo>
                  <a:pt x="438" y="66"/>
                </a:moveTo>
                <a:lnTo>
                  <a:pt x="0" y="0"/>
                </a:lnTo>
                <a:lnTo>
                  <a:pt x="1440" y="0"/>
                </a:lnTo>
                <a:lnTo>
                  <a:pt x="2112" y="432"/>
                </a:lnTo>
                <a:lnTo>
                  <a:pt x="1782" y="342"/>
                </a:lnTo>
                <a:lnTo>
                  <a:pt x="1404" y="210"/>
                </a:lnTo>
                <a:lnTo>
                  <a:pt x="1152" y="144"/>
                </a:lnTo>
                <a:lnTo>
                  <a:pt x="438" y="66"/>
                </a:lnTo>
                <a:close/>
              </a:path>
            </a:pathLst>
          </a:custGeom>
          <a:pattFill prst="shingle">
            <a:fgClr>
              <a:srgbClr val="FFFF66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Computing Volume (Example)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Station 2: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7315200" y="48006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Ground line</a:t>
            </a:r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3886200" y="281940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Cut Area = 29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</a:rPr>
              <a:t>Fill Area = 5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 flipH="1">
            <a:off x="2362200" y="51816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22"/>
          <p:cNvSpPr>
            <a:spLocks/>
          </p:cNvSpPr>
          <p:nvPr/>
        </p:nvSpPr>
        <p:spPr bwMode="auto">
          <a:xfrm>
            <a:off x="4656138" y="4495800"/>
            <a:ext cx="2278062" cy="685800"/>
          </a:xfrm>
          <a:custGeom>
            <a:avLst/>
            <a:gdLst>
              <a:gd name="T0" fmla="*/ 0 w 1435"/>
              <a:gd name="T1" fmla="*/ 2147483647 h 432"/>
              <a:gd name="T2" fmla="*/ 2147483647 w 1435"/>
              <a:gd name="T3" fmla="*/ 2147483647 h 432"/>
              <a:gd name="T4" fmla="*/ 2147483647 w 1435"/>
              <a:gd name="T5" fmla="*/ 0 h 432"/>
              <a:gd name="T6" fmla="*/ 2147483647 w 1435"/>
              <a:gd name="T7" fmla="*/ 2147483647 h 432"/>
              <a:gd name="T8" fmla="*/ 2147483647 w 1435"/>
              <a:gd name="T9" fmla="*/ 2147483647 h 432"/>
              <a:gd name="T10" fmla="*/ 2147483647 w 1435"/>
              <a:gd name="T11" fmla="*/ 2147483647 h 432"/>
              <a:gd name="T12" fmla="*/ 2147483647 w 1435"/>
              <a:gd name="T13" fmla="*/ 2147483647 h 432"/>
              <a:gd name="T14" fmla="*/ 0 w 1435"/>
              <a:gd name="T15" fmla="*/ 2147483647 h 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5"/>
              <a:gd name="T25" fmla="*/ 0 h 432"/>
              <a:gd name="T26" fmla="*/ 1435 w 1435"/>
              <a:gd name="T27" fmla="*/ 432 h 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5" h="432">
                <a:moveTo>
                  <a:pt x="0" y="13"/>
                </a:moveTo>
                <a:cubicBezTo>
                  <a:pt x="30" y="13"/>
                  <a:pt x="59" y="13"/>
                  <a:pt x="89" y="13"/>
                </a:cubicBezTo>
                <a:lnTo>
                  <a:pt x="763" y="0"/>
                </a:lnTo>
                <a:lnTo>
                  <a:pt x="1435" y="432"/>
                </a:lnTo>
                <a:lnTo>
                  <a:pt x="1291" y="432"/>
                </a:lnTo>
                <a:lnTo>
                  <a:pt x="763" y="240"/>
                </a:lnTo>
                <a:lnTo>
                  <a:pt x="139" y="48"/>
                </a:lnTo>
                <a:lnTo>
                  <a:pt x="0" y="1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28"/>
          <p:cNvSpPr>
            <a:spLocks/>
          </p:cNvSpPr>
          <p:nvPr/>
        </p:nvSpPr>
        <p:spPr bwMode="auto">
          <a:xfrm>
            <a:off x="1219200" y="3808413"/>
            <a:ext cx="3429000" cy="1371600"/>
          </a:xfrm>
          <a:custGeom>
            <a:avLst/>
            <a:gdLst>
              <a:gd name="T0" fmla="*/ 0 w 2160"/>
              <a:gd name="T1" fmla="*/ 0 h 864"/>
              <a:gd name="T2" fmla="*/ 2147483647 w 2160"/>
              <a:gd name="T3" fmla="*/ 2147483647 h 864"/>
              <a:gd name="T4" fmla="*/ 2147483647 w 2160"/>
              <a:gd name="T5" fmla="*/ 2147483647 h 864"/>
              <a:gd name="T6" fmla="*/ 2147483647 w 2160"/>
              <a:gd name="T7" fmla="*/ 2147483647 h 864"/>
              <a:gd name="T8" fmla="*/ 2147483647 w 2160"/>
              <a:gd name="T9" fmla="*/ 2147483647 h 864"/>
              <a:gd name="T10" fmla="*/ 2147483647 w 2160"/>
              <a:gd name="T11" fmla="*/ 2147483647 h 864"/>
              <a:gd name="T12" fmla="*/ 2147483647 w 2160"/>
              <a:gd name="T13" fmla="*/ 2147483647 h 864"/>
              <a:gd name="T14" fmla="*/ 2147483647 w 2160"/>
              <a:gd name="T15" fmla="*/ 2147483647 h 864"/>
              <a:gd name="T16" fmla="*/ 0 w 2160"/>
              <a:gd name="T17" fmla="*/ 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60"/>
              <a:gd name="T28" fmla="*/ 0 h 864"/>
              <a:gd name="T29" fmla="*/ 2160 w 2160"/>
              <a:gd name="T30" fmla="*/ 864 h 8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" h="864">
                <a:moveTo>
                  <a:pt x="0" y="0"/>
                </a:moveTo>
                <a:lnTo>
                  <a:pt x="672" y="48"/>
                </a:lnTo>
                <a:lnTo>
                  <a:pt x="1200" y="144"/>
                </a:lnTo>
                <a:lnTo>
                  <a:pt x="1728" y="288"/>
                </a:lnTo>
                <a:lnTo>
                  <a:pt x="2160" y="432"/>
                </a:lnTo>
                <a:lnTo>
                  <a:pt x="1488" y="432"/>
                </a:lnTo>
                <a:lnTo>
                  <a:pt x="960" y="864"/>
                </a:lnTo>
                <a:lnTo>
                  <a:pt x="720" y="86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29"/>
          <p:cNvSpPr>
            <a:spLocks noChangeShapeType="1"/>
          </p:cNvSpPr>
          <p:nvPr/>
        </p:nvSpPr>
        <p:spPr bwMode="auto">
          <a:xfrm flipV="1">
            <a:off x="2743200" y="4503738"/>
            <a:ext cx="8382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0"/>
          <p:cNvSpPr>
            <a:spLocks noChangeShapeType="1"/>
          </p:cNvSpPr>
          <p:nvPr/>
        </p:nvSpPr>
        <p:spPr bwMode="auto">
          <a:xfrm>
            <a:off x="3581400" y="4494213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31"/>
          <p:cNvSpPr>
            <a:spLocks noChangeShapeType="1"/>
          </p:cNvSpPr>
          <p:nvPr/>
        </p:nvSpPr>
        <p:spPr bwMode="auto">
          <a:xfrm>
            <a:off x="5867400" y="4495800"/>
            <a:ext cx="10668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H="1" flipV="1">
            <a:off x="1219200" y="3817938"/>
            <a:ext cx="11430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362200" y="518160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Text Box 35"/>
          <p:cNvSpPr txBox="1">
            <a:spLocks noChangeArrowheads="1"/>
          </p:cNvSpPr>
          <p:nvPr/>
        </p:nvSpPr>
        <p:spPr bwMode="auto">
          <a:xfrm>
            <a:off x="2286000" y="419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Cut</a:t>
            </a:r>
          </a:p>
        </p:txBody>
      </p:sp>
      <p:sp>
        <p:nvSpPr>
          <p:cNvPr id="16402" name="Text Box 36"/>
          <p:cNvSpPr txBox="1">
            <a:spLocks noChangeArrowheads="1"/>
          </p:cNvSpPr>
          <p:nvPr/>
        </p:nvSpPr>
        <p:spPr bwMode="auto">
          <a:xfrm>
            <a:off x="5562600" y="4419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Fill</a:t>
            </a:r>
          </a:p>
        </p:txBody>
      </p:sp>
      <p:sp>
        <p:nvSpPr>
          <p:cNvPr id="16403" name="Line 39"/>
          <p:cNvSpPr>
            <a:spLocks noChangeShapeType="1"/>
          </p:cNvSpPr>
          <p:nvPr/>
        </p:nvSpPr>
        <p:spPr bwMode="auto">
          <a:xfrm>
            <a:off x="3581400" y="4495800"/>
            <a:ext cx="2286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40"/>
          <p:cNvSpPr>
            <a:spLocks/>
          </p:cNvSpPr>
          <p:nvPr/>
        </p:nvSpPr>
        <p:spPr bwMode="auto">
          <a:xfrm>
            <a:off x="1219200" y="3810000"/>
            <a:ext cx="7620000" cy="1447800"/>
          </a:xfrm>
          <a:custGeom>
            <a:avLst/>
            <a:gdLst>
              <a:gd name="T0" fmla="*/ 0 w 4800"/>
              <a:gd name="T1" fmla="*/ 0 h 912"/>
              <a:gd name="T2" fmla="*/ 2147483647 w 4800"/>
              <a:gd name="T3" fmla="*/ 2147483647 h 912"/>
              <a:gd name="T4" fmla="*/ 2147483647 w 4800"/>
              <a:gd name="T5" fmla="*/ 2147483647 h 912"/>
              <a:gd name="T6" fmla="*/ 2147483647 w 4800"/>
              <a:gd name="T7" fmla="*/ 2147483647 h 912"/>
              <a:gd name="T8" fmla="*/ 2147483647 w 4800"/>
              <a:gd name="T9" fmla="*/ 2147483647 h 912"/>
              <a:gd name="T10" fmla="*/ 2147483647 w 4800"/>
              <a:gd name="T11" fmla="*/ 2147483647 h 912"/>
              <a:gd name="T12" fmla="*/ 2147483647 w 4800"/>
              <a:gd name="T13" fmla="*/ 2147483647 h 912"/>
              <a:gd name="T14" fmla="*/ 2147483647 w 4800"/>
              <a:gd name="T15" fmla="*/ 2147483647 h 912"/>
              <a:gd name="T16" fmla="*/ 2147483647 w 4800"/>
              <a:gd name="T17" fmla="*/ 2147483647 h 912"/>
              <a:gd name="T18" fmla="*/ 2147483647 w 4800"/>
              <a:gd name="T19" fmla="*/ 2147483647 h 9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00"/>
              <a:gd name="T31" fmla="*/ 0 h 912"/>
              <a:gd name="T32" fmla="*/ 4800 w 4800"/>
              <a:gd name="T33" fmla="*/ 912 h 9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00" h="912">
                <a:moveTo>
                  <a:pt x="0" y="0"/>
                </a:moveTo>
                <a:cubicBezTo>
                  <a:pt x="72" y="11"/>
                  <a:pt x="308" y="50"/>
                  <a:pt x="432" y="66"/>
                </a:cubicBezTo>
                <a:cubicBezTo>
                  <a:pt x="556" y="82"/>
                  <a:pt x="642" y="83"/>
                  <a:pt x="744" y="96"/>
                </a:cubicBezTo>
                <a:cubicBezTo>
                  <a:pt x="846" y="109"/>
                  <a:pt x="906" y="88"/>
                  <a:pt x="1044" y="144"/>
                </a:cubicBezTo>
                <a:cubicBezTo>
                  <a:pt x="1182" y="200"/>
                  <a:pt x="1304" y="360"/>
                  <a:pt x="1572" y="432"/>
                </a:cubicBezTo>
                <a:cubicBezTo>
                  <a:pt x="1840" y="504"/>
                  <a:pt x="2419" y="532"/>
                  <a:pt x="2652" y="576"/>
                </a:cubicBezTo>
                <a:cubicBezTo>
                  <a:pt x="2885" y="620"/>
                  <a:pt x="2801" y="648"/>
                  <a:pt x="2970" y="696"/>
                </a:cubicBezTo>
                <a:cubicBezTo>
                  <a:pt x="3139" y="744"/>
                  <a:pt x="3449" y="836"/>
                  <a:pt x="3666" y="864"/>
                </a:cubicBezTo>
                <a:cubicBezTo>
                  <a:pt x="3883" y="892"/>
                  <a:pt x="4083" y="856"/>
                  <a:pt x="4272" y="864"/>
                </a:cubicBezTo>
                <a:cubicBezTo>
                  <a:pt x="4461" y="872"/>
                  <a:pt x="4788" y="896"/>
                  <a:pt x="4800" y="912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 of repose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What is angle of repose?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Angle of repose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 angle of repose of 2:1 means that every 2 ft of horizontal distance, the slope rises or drop 1ft vertically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websters-online-dictionary.org/images/wiki/wikipedia/en/thumb/b/ba/Angleofrepose.png/180px-Angleofrepo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00400"/>
            <a:ext cx="438912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 us review lab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 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477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Drawing by </a:t>
            </a:r>
            <a:r>
              <a:rPr lang="en-US" dirty="0" err="1" smtClean="0">
                <a:solidFill>
                  <a:schemeClr val="bg1"/>
                </a:solidFill>
              </a:rPr>
              <a:t>carlson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Find area, bearing arc etc..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 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1574"/>
            <a:ext cx="9144000" cy="53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 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5901" y="-800101"/>
            <a:ext cx="61722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"/>
            <a:ext cx="593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6471</TotalTime>
  <Words>202</Words>
  <Application>Microsoft Office PowerPoint</Application>
  <PresentationFormat>On-screen Show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Exam 2 Review</vt:lpstr>
      <vt:lpstr>Two parts</vt:lpstr>
      <vt:lpstr>Let us review lab</vt:lpstr>
      <vt:lpstr>Assignment 4</vt:lpstr>
      <vt:lpstr>Assignment 5</vt:lpstr>
      <vt:lpstr>Assignment 6</vt:lpstr>
      <vt:lpstr>Assignment 7</vt:lpstr>
      <vt:lpstr>ARC</vt:lpstr>
      <vt:lpstr>Slide 9</vt:lpstr>
      <vt:lpstr>Bearing</vt:lpstr>
      <vt:lpstr>Map Scale</vt:lpstr>
      <vt:lpstr>Contour map</vt:lpstr>
      <vt:lpstr>Earthwork</vt:lpstr>
      <vt:lpstr>Excavation Equipment</vt:lpstr>
      <vt:lpstr>Excavation Equipment</vt:lpstr>
      <vt:lpstr>Hauling Equipment</vt:lpstr>
      <vt:lpstr>Excavation Equipment</vt:lpstr>
      <vt:lpstr>Excavation Equipment</vt:lpstr>
      <vt:lpstr>Excavation Equipment</vt:lpstr>
      <vt:lpstr>Compaction Equipment</vt:lpstr>
      <vt:lpstr>Slide 21</vt:lpstr>
      <vt:lpstr>Computing Volume (Example)</vt:lpstr>
      <vt:lpstr>Computing Volume (Example)</vt:lpstr>
      <vt:lpstr>Angle of repose</vt:lpstr>
      <vt:lpstr>Angle of repose</vt:lpstr>
    </vt:vector>
  </TitlesOfParts>
  <Company>WASHINGTON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and Numerical Investigation of Shear Deformation and Localization in Sand</dc:title>
  <dc:creator>Administrator</dc:creator>
  <cp:lastModifiedBy>Sanjeev Adhikari</cp:lastModifiedBy>
  <cp:revision>249</cp:revision>
  <dcterms:created xsi:type="dcterms:W3CDTF">2004-12-27T20:30:26Z</dcterms:created>
  <dcterms:modified xsi:type="dcterms:W3CDTF">2011-04-13T12:44:03Z</dcterms:modified>
</cp:coreProperties>
</file>