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6"/>
  </p:notesMasterIdLst>
  <p:sldIdLst>
    <p:sldId id="256" r:id="rId2"/>
    <p:sldId id="257" r:id="rId3"/>
    <p:sldId id="258" r:id="rId4"/>
    <p:sldId id="259" r:id="rId5"/>
    <p:sldId id="260" r:id="rId6"/>
    <p:sldId id="261" r:id="rId7"/>
    <p:sldId id="262" r:id="rId8"/>
    <p:sldId id="265" r:id="rId9"/>
    <p:sldId id="264" r:id="rId10"/>
    <p:sldId id="266" r:id="rId11"/>
    <p:sldId id="263"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5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F2A5D-324B-4FA2-804C-DD3E70AAA087}" type="datetimeFigureOut">
              <a:rPr lang="en-US" smtClean="0"/>
              <a:t>4/5/2010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15B235-4257-4463-B447-53E8A3FBCC0B}" type="slidenum">
              <a:rPr lang="en-US" smtClean="0"/>
              <a:t>‹#›</a:t>
            </a:fld>
            <a:endParaRPr lang="en-US"/>
          </a:p>
        </p:txBody>
      </p:sp>
    </p:spTree>
    <p:extLst>
      <p:ext uri="{BB962C8B-B14F-4D97-AF65-F5344CB8AC3E}">
        <p14:creationId xmlns:p14="http://schemas.microsoft.com/office/powerpoint/2010/main" val="349438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wholesalesolar.com/back-up-power.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http://www.wholesalesolar.com/back-up-power.html</a:t>
            </a:r>
            <a:endParaRPr lang="en-US" dirty="0"/>
          </a:p>
        </p:txBody>
      </p:sp>
      <p:sp>
        <p:nvSpPr>
          <p:cNvPr id="4" name="Slide Number Placeholder 3"/>
          <p:cNvSpPr>
            <a:spLocks noGrp="1"/>
          </p:cNvSpPr>
          <p:nvPr>
            <p:ph type="sldNum" sz="quarter" idx="10"/>
          </p:nvPr>
        </p:nvSpPr>
        <p:spPr/>
        <p:txBody>
          <a:bodyPr/>
          <a:lstStyle/>
          <a:p>
            <a:fld id="{0F15B235-4257-4463-B447-53E8A3FBCC0B}" type="slidenum">
              <a:rPr lang="en-US" smtClean="0"/>
              <a:t>1</a:t>
            </a:fld>
            <a:endParaRPr lang="en-US"/>
          </a:p>
        </p:txBody>
      </p:sp>
    </p:spTree>
    <p:extLst>
      <p:ext uri="{BB962C8B-B14F-4D97-AF65-F5344CB8AC3E}">
        <p14:creationId xmlns:p14="http://schemas.microsoft.com/office/powerpoint/2010/main" val="38401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3E31364-FB31-40C2-A2EF-C3615750A041}" type="datetimeFigureOut">
              <a:rPr lang="en-US" smtClean="0"/>
              <a:t>4/5/2010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xmlns:mc="http://schemas.openxmlformats.org/markup-compatibility/2006" xmlns:a14="http://schemas.microsoft.com/office/drawing/2010/main" val="FFFFFF" mc:Ignorable=""/>
                </a:solidFill>
              </a:defRPr>
            </a:lvl1pPr>
          </a:lstStyle>
          <a:p>
            <a:fld id="{DD91B6D5-FA3E-4E04-A09F-8C6440FD457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E31364-FB31-40C2-A2EF-C3615750A041}" type="datetimeFigureOut">
              <a:rPr lang="en-US" smtClean="0"/>
              <a:t>4/5/2010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1B6D5-FA3E-4E04-A09F-8C6440FD45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E31364-FB31-40C2-A2EF-C3615750A041}" type="datetimeFigureOut">
              <a:rPr lang="en-US" smtClean="0"/>
              <a:t>4/5/2010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1B6D5-FA3E-4E04-A09F-8C6440FD45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3E31364-FB31-40C2-A2EF-C3615750A041}" type="datetimeFigureOut">
              <a:rPr lang="en-US" smtClean="0"/>
              <a:t>4/5/2010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D91B6D5-FA3E-4E04-A09F-8C6440FD45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3E31364-FB31-40C2-A2EF-C3615750A041}" type="datetimeFigureOut">
              <a:rPr lang="en-US" smtClean="0"/>
              <a:t>4/5/2010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D91B6D5-FA3E-4E04-A09F-8C6440FD4579}"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3E31364-FB31-40C2-A2EF-C3615750A041}" type="datetimeFigureOut">
              <a:rPr lang="en-US" smtClean="0"/>
              <a:t>4/5/2010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D91B6D5-FA3E-4E04-A09F-8C6440FD45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3E31364-FB31-40C2-A2EF-C3615750A041}" type="datetimeFigureOut">
              <a:rPr lang="en-US" smtClean="0"/>
              <a:t>4/5/2010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D91B6D5-FA3E-4E04-A09F-8C6440FD457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E31364-FB31-40C2-A2EF-C3615750A041}" type="datetimeFigureOut">
              <a:rPr lang="en-US" smtClean="0"/>
              <a:t>4/5/2010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1B6D5-FA3E-4E04-A09F-8C6440FD45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3E31364-FB31-40C2-A2EF-C3615750A041}" type="datetimeFigureOut">
              <a:rPr lang="en-US" smtClean="0"/>
              <a:t>4/5/2010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D91B6D5-FA3E-4E04-A09F-8C6440FD45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3E31364-FB31-40C2-A2EF-C3615750A041}" type="datetimeFigureOut">
              <a:rPr lang="en-US" smtClean="0"/>
              <a:t>4/5/2010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D91B6D5-FA3E-4E04-A09F-8C6440FD457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3E31364-FB31-40C2-A2EF-C3615750A041}" type="datetimeFigureOut">
              <a:rPr lang="en-US" smtClean="0"/>
              <a:t>4/5/2010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D91B6D5-FA3E-4E04-A09F-8C6440FD457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3E31364-FB31-40C2-A2EF-C3615750A041}" type="datetimeFigureOut">
              <a:rPr lang="en-US" smtClean="0"/>
              <a:t>4/5/2010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D91B6D5-FA3E-4E04-A09F-8C6440FD457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xmlns:mc="http://schemas.openxmlformats.org/markup-compatibility/2006" xmlns:a14="http://schemas.microsoft.com/office/drawing/2010/main" val="000000" mc:Ignorable="">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Solar Energy: The Next Frontier</a:t>
            </a:r>
            <a:endParaRPr lang="en-US" dirty="0"/>
          </a:p>
        </p:txBody>
      </p:sp>
      <p:sp>
        <p:nvSpPr>
          <p:cNvPr id="3" name="Subtitle 2"/>
          <p:cNvSpPr>
            <a:spLocks noGrp="1"/>
          </p:cNvSpPr>
          <p:nvPr>
            <p:ph type="subTitle" idx="1"/>
          </p:nvPr>
        </p:nvSpPr>
        <p:spPr/>
        <p:txBody>
          <a:bodyPr>
            <a:normAutofit fontScale="92500" lnSpcReduction="10000"/>
          </a:bodyPr>
          <a:lstStyle/>
          <a:p>
            <a:r>
              <a:rPr lang="en-US" sz="3200" dirty="0" smtClean="0"/>
              <a:t>By:</a:t>
            </a:r>
          </a:p>
          <a:p>
            <a:r>
              <a:rPr lang="en-US" sz="3200" dirty="0" smtClean="0"/>
              <a:t>Kelsey Bradley</a:t>
            </a:r>
          </a:p>
          <a:p>
            <a:r>
              <a:rPr lang="en-US" sz="3200" dirty="0" smtClean="0"/>
              <a:t>Jerry Carpenter</a:t>
            </a:r>
          </a:p>
          <a:p>
            <a:r>
              <a:rPr lang="en-US" sz="3200" dirty="0" smtClean="0"/>
              <a:t>Brent </a:t>
            </a:r>
            <a:r>
              <a:rPr lang="en-US" sz="3200" dirty="0" err="1" smtClean="0"/>
              <a:t>Gullett</a:t>
            </a:r>
            <a:endParaRPr lang="en-US" sz="3200" dirty="0"/>
          </a:p>
        </p:txBody>
      </p:sp>
    </p:spTree>
    <p:extLst>
      <p:ext uri="{BB962C8B-B14F-4D97-AF65-F5344CB8AC3E}">
        <p14:creationId xmlns:p14="http://schemas.microsoft.com/office/powerpoint/2010/main" val="5221361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Impacts</a:t>
            </a:r>
            <a:endParaRPr lang="en-US" dirty="0"/>
          </a:p>
        </p:txBody>
      </p:sp>
      <p:sp>
        <p:nvSpPr>
          <p:cNvPr id="3" name="Content Placeholder 2"/>
          <p:cNvSpPr>
            <a:spLocks noGrp="1"/>
          </p:cNvSpPr>
          <p:nvPr>
            <p:ph idx="1"/>
          </p:nvPr>
        </p:nvSpPr>
        <p:spPr/>
        <p:txBody>
          <a:bodyPr>
            <a:normAutofit lnSpcReduction="10000"/>
          </a:bodyPr>
          <a:lstStyle/>
          <a:p>
            <a:r>
              <a:rPr lang="en-US" dirty="0" smtClean="0"/>
              <a:t>Producing electricity from solar cells reduces air pollutants by about 90% in comparison to using conventional fossil fuel technologies.</a:t>
            </a:r>
          </a:p>
          <a:p>
            <a:r>
              <a:rPr lang="en-US" dirty="0" smtClean="0"/>
              <a:t>About 95% of silicon crystalline solar panel can be recycled including the frame, silicon materials, and copper wiring.</a:t>
            </a:r>
          </a:p>
          <a:p>
            <a:r>
              <a:rPr lang="en-US" dirty="0" smtClean="0"/>
              <a:t>Not relying on the use of non-renewable resources.</a:t>
            </a:r>
            <a:endParaRPr lang="en-US" dirty="0"/>
          </a:p>
        </p:txBody>
      </p:sp>
    </p:spTree>
    <p:extLst>
      <p:ext uri="{BB962C8B-B14F-4D97-AF65-F5344CB8AC3E}">
        <p14:creationId xmlns:p14="http://schemas.microsoft.com/office/powerpoint/2010/main" val="1860601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Conserve Electricity</a:t>
            </a:r>
            <a:endParaRPr lang="en-US" dirty="0"/>
          </a:p>
        </p:txBody>
      </p:sp>
      <p:sp>
        <p:nvSpPr>
          <p:cNvPr id="3" name="Content Placeholder 2"/>
          <p:cNvSpPr>
            <a:spLocks noGrp="1"/>
          </p:cNvSpPr>
          <p:nvPr>
            <p:ph idx="1"/>
          </p:nvPr>
        </p:nvSpPr>
        <p:spPr/>
        <p:txBody>
          <a:bodyPr/>
          <a:lstStyle/>
          <a:p>
            <a:r>
              <a:rPr lang="en-US" dirty="0" smtClean="0"/>
              <a:t>Buy Energy Star Appliances</a:t>
            </a:r>
          </a:p>
          <a:p>
            <a:r>
              <a:rPr lang="en-US" dirty="0" smtClean="0"/>
              <a:t>Use compact fluorescent light bulbs</a:t>
            </a:r>
          </a:p>
          <a:p>
            <a:r>
              <a:rPr lang="en-US" dirty="0" smtClean="0"/>
              <a:t>Install low flow shower heads</a:t>
            </a:r>
          </a:p>
          <a:p>
            <a:r>
              <a:rPr lang="en-US" dirty="0" smtClean="0"/>
              <a:t>Recycle</a:t>
            </a:r>
          </a:p>
          <a:p>
            <a:r>
              <a:rPr lang="en-US" dirty="0" smtClean="0"/>
              <a:t>Plant shade trees</a:t>
            </a:r>
          </a:p>
          <a:p>
            <a:r>
              <a:rPr lang="en-US" dirty="0" smtClean="0"/>
              <a:t>Unplug electrical devices</a:t>
            </a:r>
          </a:p>
          <a:p>
            <a:r>
              <a:rPr lang="en-US" dirty="0" smtClean="0"/>
              <a:t>“Weatherize” your home</a:t>
            </a:r>
          </a:p>
          <a:p>
            <a:endParaRPr lang="en-US" dirty="0"/>
          </a:p>
        </p:txBody>
      </p:sp>
    </p:spTree>
    <p:extLst>
      <p:ext uri="{BB962C8B-B14F-4D97-AF65-F5344CB8AC3E}">
        <p14:creationId xmlns:p14="http://schemas.microsoft.com/office/powerpoint/2010/main" val="38867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pPr marL="508000" marR="0" indent="-508000">
              <a:lnSpc>
                <a:spcPts val="2750"/>
              </a:lnSpc>
              <a:spcBef>
                <a:spcPts val="0"/>
              </a:spcBef>
              <a:spcAft>
                <a:spcPts val="0"/>
              </a:spcAft>
            </a:pPr>
            <a:r>
              <a:rPr lang="en-US" sz="3200" dirty="0">
                <a:latin typeface="Times New Roman"/>
                <a:ea typeface="Times New Roman"/>
                <a:cs typeface="Times New Roman"/>
              </a:rPr>
              <a:t>20 THINGS YOU CAN DO TO CONSERVE ENERGY. (</a:t>
            </a:r>
            <a:r>
              <a:rPr lang="en-US" sz="3200" dirty="0" err="1">
                <a:latin typeface="Times New Roman"/>
                <a:ea typeface="Times New Roman"/>
                <a:cs typeface="Times New Roman"/>
              </a:rPr>
              <a:t>n.d.</a:t>
            </a:r>
            <a:r>
              <a:rPr lang="en-US" sz="3200" dirty="0">
                <a:latin typeface="Times New Roman"/>
                <a:ea typeface="Times New Roman"/>
                <a:cs typeface="Times New Roman"/>
              </a:rPr>
              <a:t>). </a:t>
            </a:r>
            <a:r>
              <a:rPr lang="en-US" sz="3200" i="1" dirty="0">
                <a:latin typeface="Times New Roman"/>
                <a:ea typeface="Times New Roman"/>
                <a:cs typeface="Times New Roman"/>
              </a:rPr>
              <a:t> Earth Friendly Products, organic gifts, organic products, natural products, eco-friendly,  organic, non toxic, green guide, sustainable, recycled, hemp, solar </a:t>
            </a:r>
            <a:r>
              <a:rPr lang="en-US" sz="3200" dirty="0">
                <a:latin typeface="Times New Roman"/>
                <a:ea typeface="Times New Roman"/>
                <a:cs typeface="Times New Roman"/>
              </a:rPr>
              <a:t>. Retrieved April 2, 2010, from http://www.ecomall.com/greenshopping/20things.htm</a:t>
            </a:r>
            <a:endParaRPr lang="en-US" sz="2800" dirty="0">
              <a:latin typeface="Calibri"/>
              <a:ea typeface="Times New Roman"/>
              <a:cs typeface="Times New Roman"/>
            </a:endParaRPr>
          </a:p>
          <a:p>
            <a:pPr marL="508000" marR="0" indent="-508000">
              <a:lnSpc>
                <a:spcPts val="2750"/>
              </a:lnSpc>
              <a:spcBef>
                <a:spcPts val="0"/>
              </a:spcBef>
              <a:spcAft>
                <a:spcPts val="0"/>
              </a:spcAft>
            </a:pPr>
            <a:r>
              <a:rPr lang="en-US" sz="3200" dirty="0">
                <a:latin typeface="Times New Roman"/>
                <a:ea typeface="Times New Roman"/>
                <a:cs typeface="Times New Roman"/>
              </a:rPr>
              <a:t>For Older Kids (ages 12 - 112) | Solar Energy International. (</a:t>
            </a:r>
            <a:r>
              <a:rPr lang="en-US" sz="3200" dirty="0" err="1">
                <a:latin typeface="Times New Roman"/>
                <a:ea typeface="Times New Roman"/>
                <a:cs typeface="Times New Roman"/>
              </a:rPr>
              <a:t>n.d.</a:t>
            </a:r>
            <a:r>
              <a:rPr lang="en-US" sz="3200" dirty="0">
                <a:latin typeface="Times New Roman"/>
                <a:ea typeface="Times New Roman"/>
                <a:cs typeface="Times New Roman"/>
              </a:rPr>
              <a:t>). </a:t>
            </a:r>
            <a:r>
              <a:rPr lang="en-US" sz="3200" i="1" dirty="0">
                <a:latin typeface="Times New Roman"/>
                <a:ea typeface="Times New Roman"/>
                <a:cs typeface="Times New Roman"/>
              </a:rPr>
              <a:t>Solar Training &amp; Renewable Energy Education for a Sustainable Future | Solar Energy International</a:t>
            </a:r>
            <a:r>
              <a:rPr lang="en-US" sz="3200" dirty="0">
                <a:latin typeface="Times New Roman"/>
                <a:ea typeface="Times New Roman"/>
                <a:cs typeface="Times New Roman"/>
              </a:rPr>
              <a:t>. Retrieved April 2, 2010, from http://www.solarenergy.org/older-kids</a:t>
            </a:r>
            <a:endParaRPr lang="en-US" sz="2800" dirty="0">
              <a:latin typeface="Calibri"/>
              <a:ea typeface="Times New Roman"/>
              <a:cs typeface="Times New Roman"/>
            </a:endParaRPr>
          </a:p>
          <a:p>
            <a:pPr marL="508000" marR="0" indent="-508000">
              <a:lnSpc>
                <a:spcPts val="2750"/>
              </a:lnSpc>
              <a:spcBef>
                <a:spcPts val="0"/>
              </a:spcBef>
              <a:spcAft>
                <a:spcPts val="0"/>
              </a:spcAft>
            </a:pPr>
            <a:r>
              <a:rPr lang="en-US" sz="3200" dirty="0">
                <a:latin typeface="Times New Roman"/>
                <a:ea typeface="Times New Roman"/>
                <a:cs typeface="Times New Roman"/>
              </a:rPr>
              <a:t>Home Improvement Contractor Matching Service and Resources. (</a:t>
            </a:r>
            <a:r>
              <a:rPr lang="en-US" sz="3200" dirty="0" err="1">
                <a:latin typeface="Times New Roman"/>
                <a:ea typeface="Times New Roman"/>
                <a:cs typeface="Times New Roman"/>
              </a:rPr>
              <a:t>n.d.</a:t>
            </a:r>
            <a:r>
              <a:rPr lang="en-US" sz="3200" dirty="0">
                <a:latin typeface="Times New Roman"/>
                <a:ea typeface="Times New Roman"/>
                <a:cs typeface="Times New Roman"/>
              </a:rPr>
              <a:t>). </a:t>
            </a:r>
            <a:r>
              <a:rPr lang="en-US" sz="3200" i="1" dirty="0">
                <a:latin typeface="Times New Roman"/>
                <a:ea typeface="Times New Roman"/>
                <a:cs typeface="Times New Roman"/>
              </a:rPr>
              <a:t>Home Improvement Contractor Matching Service and Resources</a:t>
            </a:r>
            <a:r>
              <a:rPr lang="en-US" sz="3200" dirty="0">
                <a:latin typeface="Times New Roman"/>
                <a:ea typeface="Times New Roman"/>
                <a:cs typeface="Times New Roman"/>
              </a:rPr>
              <a:t>. Retrieved April 3, 2010, from http://</a:t>
            </a:r>
            <a:r>
              <a:rPr lang="en-US" sz="3200" dirty="0" smtClean="0">
                <a:latin typeface="Times New Roman"/>
                <a:ea typeface="Times New Roman"/>
                <a:cs typeface="Times New Roman"/>
              </a:rPr>
              <a:t>www.improvenet.com</a:t>
            </a:r>
            <a:endParaRPr lang="en-US" dirty="0"/>
          </a:p>
        </p:txBody>
      </p:sp>
    </p:spTree>
    <p:extLst>
      <p:ext uri="{BB962C8B-B14F-4D97-AF65-F5344CB8AC3E}">
        <p14:creationId xmlns:p14="http://schemas.microsoft.com/office/powerpoint/2010/main" val="1958848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a:xfrm>
            <a:off x="457200" y="1752600"/>
            <a:ext cx="8229600" cy="4572000"/>
          </a:xfrm>
        </p:spPr>
        <p:txBody>
          <a:bodyPr>
            <a:noAutofit/>
          </a:bodyPr>
          <a:lstStyle/>
          <a:p>
            <a:pPr marL="508000" marR="0" indent="-508000">
              <a:lnSpc>
                <a:spcPts val="2750"/>
              </a:lnSpc>
              <a:spcBef>
                <a:spcPts val="0"/>
              </a:spcBef>
              <a:spcAft>
                <a:spcPts val="0"/>
              </a:spcAft>
            </a:pPr>
            <a:r>
              <a:rPr lang="en-US" sz="2000" dirty="0">
                <a:latin typeface="Times New Roman"/>
                <a:ea typeface="Times New Roman"/>
                <a:cs typeface="Times New Roman"/>
              </a:rPr>
              <a:t>Pros And Cons Of Solar Energy | Renewable Energy. (</a:t>
            </a:r>
            <a:r>
              <a:rPr lang="en-US" sz="2000" dirty="0" err="1">
                <a:latin typeface="Times New Roman"/>
                <a:ea typeface="Times New Roman"/>
                <a:cs typeface="Times New Roman"/>
              </a:rPr>
              <a:t>n.d.</a:t>
            </a:r>
            <a:r>
              <a:rPr lang="en-US" sz="2000" dirty="0">
                <a:latin typeface="Times New Roman"/>
                <a:ea typeface="Times New Roman"/>
                <a:cs typeface="Times New Roman"/>
              </a:rPr>
              <a:t>). </a:t>
            </a:r>
            <a:r>
              <a:rPr lang="en-US" sz="2000" i="1" dirty="0">
                <a:latin typeface="Times New Roman"/>
                <a:ea typeface="Times New Roman"/>
                <a:cs typeface="Times New Roman"/>
              </a:rPr>
              <a:t>Renewable Energy from Solar Panels, Wind Turbines and Geo Thermal Generators For Reduced Power Costs</a:t>
            </a:r>
            <a:r>
              <a:rPr lang="en-US" sz="2000" dirty="0">
                <a:latin typeface="Times New Roman"/>
                <a:ea typeface="Times New Roman"/>
                <a:cs typeface="Times New Roman"/>
              </a:rPr>
              <a:t>. Retrieved April 1, 2010, from http://www.solarpowerwindenergy.org/2010/01/26/pros-and-cons-of-solar-energy/</a:t>
            </a:r>
            <a:endParaRPr lang="en-US" sz="2000" dirty="0">
              <a:latin typeface="Calibri"/>
              <a:ea typeface="Times New Roman"/>
              <a:cs typeface="Times New Roman"/>
            </a:endParaRPr>
          </a:p>
          <a:p>
            <a:pPr marL="508000" marR="0" indent="-508000">
              <a:lnSpc>
                <a:spcPts val="2750"/>
              </a:lnSpc>
              <a:spcBef>
                <a:spcPts val="0"/>
              </a:spcBef>
              <a:spcAft>
                <a:spcPts val="0"/>
              </a:spcAft>
            </a:pPr>
            <a:r>
              <a:rPr lang="en-US" sz="2000" dirty="0">
                <a:latin typeface="Times New Roman"/>
                <a:ea typeface="Times New Roman"/>
                <a:cs typeface="Times New Roman"/>
              </a:rPr>
              <a:t>Solar Power at Home. Alternative energy solutions for homeowners.. (</a:t>
            </a:r>
            <a:r>
              <a:rPr lang="en-US" sz="2000" dirty="0" err="1">
                <a:latin typeface="Times New Roman"/>
                <a:ea typeface="Times New Roman"/>
                <a:cs typeface="Times New Roman"/>
              </a:rPr>
              <a:t>n.d.</a:t>
            </a:r>
            <a:r>
              <a:rPr lang="en-US" sz="2000" dirty="0">
                <a:latin typeface="Times New Roman"/>
                <a:ea typeface="Times New Roman"/>
                <a:cs typeface="Times New Roman"/>
              </a:rPr>
              <a:t>). </a:t>
            </a:r>
            <a:r>
              <a:rPr lang="en-US" sz="2000" i="1" dirty="0">
                <a:latin typeface="Times New Roman"/>
                <a:ea typeface="Times New Roman"/>
                <a:cs typeface="Times New Roman"/>
              </a:rPr>
              <a:t>Solar Power at Home. Alternative energy solutions for homeowners.</a:t>
            </a:r>
            <a:r>
              <a:rPr lang="en-US" sz="2000" dirty="0">
                <a:latin typeface="Times New Roman"/>
                <a:ea typeface="Times New Roman"/>
                <a:cs typeface="Times New Roman"/>
              </a:rPr>
              <a:t>. Retrieved April 1, 2010, from http://www.solarpowerathome.com</a:t>
            </a:r>
            <a:endParaRPr lang="en-US" sz="2000" dirty="0">
              <a:latin typeface="Calibri"/>
              <a:ea typeface="Times New Roman"/>
              <a:cs typeface="Times New Roman"/>
            </a:endParaRPr>
          </a:p>
          <a:p>
            <a:pPr marL="508000" marR="0" indent="-508000">
              <a:lnSpc>
                <a:spcPts val="2750"/>
              </a:lnSpc>
              <a:spcBef>
                <a:spcPts val="0"/>
              </a:spcBef>
              <a:spcAft>
                <a:spcPts val="0"/>
              </a:spcAft>
            </a:pPr>
            <a:r>
              <a:rPr lang="en-US" sz="2000" dirty="0">
                <a:latin typeface="Times New Roman"/>
                <a:ea typeface="Times New Roman"/>
                <a:cs typeface="Times New Roman"/>
              </a:rPr>
              <a:t>Solar electricity for homes. (</a:t>
            </a:r>
            <a:r>
              <a:rPr lang="en-US" sz="2000" dirty="0" err="1">
                <a:latin typeface="Times New Roman"/>
                <a:ea typeface="Times New Roman"/>
                <a:cs typeface="Times New Roman"/>
              </a:rPr>
              <a:t>n.d.</a:t>
            </a:r>
            <a:r>
              <a:rPr lang="en-US" sz="2000" dirty="0">
                <a:latin typeface="Times New Roman"/>
                <a:ea typeface="Times New Roman"/>
                <a:cs typeface="Times New Roman"/>
              </a:rPr>
              <a:t>). </a:t>
            </a:r>
            <a:r>
              <a:rPr lang="en-US" sz="2000" i="1" dirty="0">
                <a:latin typeface="Times New Roman"/>
                <a:ea typeface="Times New Roman"/>
                <a:cs typeface="Times New Roman"/>
              </a:rPr>
              <a:t>Energy Efficient Homes - Save Money, Save Energy, and Go Green</a:t>
            </a:r>
            <a:r>
              <a:rPr lang="en-US" sz="2000" dirty="0">
                <a:latin typeface="Times New Roman"/>
                <a:ea typeface="Times New Roman"/>
                <a:cs typeface="Times New Roman"/>
              </a:rPr>
              <a:t>. Retrieved April 2, 2010, from http://</a:t>
            </a:r>
            <a:r>
              <a:rPr lang="en-US" sz="2000" dirty="0" smtClean="0">
                <a:latin typeface="Times New Roman"/>
                <a:ea typeface="Times New Roman"/>
                <a:cs typeface="Times New Roman"/>
              </a:rPr>
              <a:t>www.green-energy-efficient-homes.com/solar-electricity-for-homes.html#solar_shingle_roofing</a:t>
            </a:r>
            <a:endParaRPr lang="en-US" sz="2000" dirty="0"/>
          </a:p>
        </p:txBody>
      </p:sp>
    </p:spTree>
    <p:extLst>
      <p:ext uri="{BB962C8B-B14F-4D97-AF65-F5344CB8AC3E}">
        <p14:creationId xmlns:p14="http://schemas.microsoft.com/office/powerpoint/2010/main" val="871144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p:txBody>
          <a:bodyPr>
            <a:normAutofit/>
          </a:bodyPr>
          <a:lstStyle/>
          <a:p>
            <a:pPr marL="508000" marR="0" indent="-508000">
              <a:lnSpc>
                <a:spcPts val="2750"/>
              </a:lnSpc>
              <a:spcBef>
                <a:spcPts val="0"/>
              </a:spcBef>
              <a:spcAft>
                <a:spcPts val="0"/>
              </a:spcAft>
            </a:pPr>
            <a:r>
              <a:rPr lang="en-US" sz="2400" dirty="0" smtClean="0">
                <a:latin typeface="Times New Roman"/>
                <a:ea typeface="Times New Roman"/>
                <a:cs typeface="Times New Roman"/>
              </a:rPr>
              <a:t>Battery </a:t>
            </a:r>
            <a:r>
              <a:rPr lang="en-US" sz="2400" dirty="0">
                <a:latin typeface="Times New Roman"/>
                <a:ea typeface="Times New Roman"/>
                <a:cs typeface="Times New Roman"/>
              </a:rPr>
              <a:t>Back-up Power Emergency Backup Power. </a:t>
            </a:r>
            <a:r>
              <a:rPr lang="en-US" sz="2400" i="1" dirty="0">
                <a:latin typeface="Times New Roman"/>
                <a:ea typeface="Times New Roman"/>
                <a:cs typeface="Times New Roman"/>
              </a:rPr>
              <a:t>Solar Panels from Wholesale Solar Renewable Energy </a:t>
            </a:r>
            <a:r>
              <a:rPr lang="en-US" sz="2400" dirty="0">
                <a:latin typeface="Times New Roman"/>
                <a:ea typeface="Times New Roman"/>
                <a:cs typeface="Times New Roman"/>
              </a:rPr>
              <a:t>. Retrieved April 2, 2010, from http://www.wholesalesolar.com/back-up-power.html</a:t>
            </a:r>
            <a:endParaRPr lang="en-US" sz="2400" dirty="0">
              <a:latin typeface="Calibri"/>
              <a:ea typeface="Times New Roman"/>
              <a:cs typeface="Times New Roman"/>
            </a:endParaRPr>
          </a:p>
          <a:p>
            <a:pPr marL="508000" marR="0" indent="-508000">
              <a:lnSpc>
                <a:spcPts val="2750"/>
              </a:lnSpc>
              <a:spcBef>
                <a:spcPts val="0"/>
              </a:spcBef>
              <a:spcAft>
                <a:spcPts val="0"/>
              </a:spcAft>
            </a:pPr>
            <a:r>
              <a:rPr lang="en-US" sz="2400" dirty="0" smtClean="0">
                <a:latin typeface="Times New Roman"/>
                <a:ea typeface="Times New Roman"/>
                <a:cs typeface="Times New Roman"/>
              </a:rPr>
              <a:t>Solar </a:t>
            </a:r>
            <a:r>
              <a:rPr lang="en-US" sz="2400" dirty="0">
                <a:latin typeface="Times New Roman"/>
                <a:ea typeface="Times New Roman"/>
                <a:cs typeface="Times New Roman"/>
              </a:rPr>
              <a:t>energy - Wikipedia, the free encyclopedia. </a:t>
            </a:r>
            <a:r>
              <a:rPr lang="en-US" sz="2400" i="1" dirty="0">
                <a:latin typeface="Times New Roman"/>
                <a:ea typeface="Times New Roman"/>
                <a:cs typeface="Times New Roman"/>
              </a:rPr>
              <a:t>Wikipedia, the free encyclopedia</a:t>
            </a:r>
            <a:r>
              <a:rPr lang="en-US" sz="2400" dirty="0">
                <a:latin typeface="Times New Roman"/>
                <a:ea typeface="Times New Roman"/>
                <a:cs typeface="Times New Roman"/>
              </a:rPr>
              <a:t>. Retrieved April 1, 2010, from http://en.wikipedia.org/wiki/Solar_energy</a:t>
            </a:r>
            <a:endParaRPr lang="en-US" sz="2400" dirty="0">
              <a:latin typeface="Calibri"/>
              <a:ea typeface="Times New Roman"/>
              <a:cs typeface="Times New Roman"/>
            </a:endParaRPr>
          </a:p>
          <a:p>
            <a:pPr marL="508000" marR="0" indent="-508000">
              <a:lnSpc>
                <a:spcPts val="2750"/>
              </a:lnSpc>
              <a:spcBef>
                <a:spcPts val="0"/>
              </a:spcBef>
              <a:spcAft>
                <a:spcPts val="0"/>
              </a:spcAft>
            </a:pPr>
            <a:r>
              <a:rPr lang="en-US" sz="2400" dirty="0" smtClean="0">
                <a:latin typeface="Times New Roman"/>
                <a:ea typeface="Times New Roman"/>
                <a:cs typeface="Times New Roman"/>
              </a:rPr>
              <a:t>Solar </a:t>
            </a:r>
            <a:r>
              <a:rPr lang="en-US" sz="2400" dirty="0">
                <a:latin typeface="Times New Roman"/>
                <a:ea typeface="Times New Roman"/>
                <a:cs typeface="Times New Roman"/>
              </a:rPr>
              <a:t>Energy Tax </a:t>
            </a:r>
            <a:r>
              <a:rPr lang="en-US" sz="2400" dirty="0" smtClean="0">
                <a:latin typeface="Times New Roman"/>
                <a:ea typeface="Times New Roman"/>
                <a:cs typeface="Times New Roman"/>
              </a:rPr>
              <a:t>Credit-Solar </a:t>
            </a:r>
            <a:r>
              <a:rPr lang="en-US" sz="2400" dirty="0">
                <a:latin typeface="Times New Roman"/>
                <a:ea typeface="Times New Roman"/>
                <a:cs typeface="Times New Roman"/>
              </a:rPr>
              <a:t>Energy Tax Credit Details. </a:t>
            </a:r>
            <a:r>
              <a:rPr lang="en-US" sz="2400" i="1" dirty="0" smtClean="0">
                <a:latin typeface="Times New Roman"/>
                <a:ea typeface="Times New Roman"/>
                <a:cs typeface="Times New Roman"/>
              </a:rPr>
              <a:t>My </a:t>
            </a:r>
            <a:r>
              <a:rPr lang="en-US" sz="2400" i="1" dirty="0">
                <a:latin typeface="Times New Roman"/>
                <a:ea typeface="Times New Roman"/>
                <a:cs typeface="Times New Roman"/>
              </a:rPr>
              <a:t>Dollar </a:t>
            </a:r>
            <a:r>
              <a:rPr lang="en-US" sz="2400" i="1" dirty="0" smtClean="0">
                <a:latin typeface="Times New Roman"/>
                <a:ea typeface="Times New Roman"/>
                <a:cs typeface="Times New Roman"/>
              </a:rPr>
              <a:t>Plan </a:t>
            </a:r>
            <a:r>
              <a:rPr lang="en-US" sz="2400" i="1" dirty="0">
                <a:latin typeface="Times New Roman"/>
                <a:ea typeface="Times New Roman"/>
                <a:cs typeface="Times New Roman"/>
              </a:rPr>
              <a:t>Retirement, Tax, and Personal Finance Tips</a:t>
            </a:r>
            <a:r>
              <a:rPr lang="en-US" sz="2400" dirty="0">
                <a:latin typeface="Times New Roman"/>
                <a:ea typeface="Times New Roman"/>
                <a:cs typeface="Times New Roman"/>
              </a:rPr>
              <a:t>. Retrieved April 1, 2010, from http://www.mydollarplan.com/solar-energy-tax-credit-will-you-install-solar-panels</a:t>
            </a:r>
            <a:endParaRPr lang="en-US" sz="2400" dirty="0"/>
          </a:p>
        </p:txBody>
      </p:sp>
    </p:spTree>
    <p:extLst>
      <p:ext uri="{BB962C8B-B14F-4D97-AF65-F5344CB8AC3E}">
        <p14:creationId xmlns:p14="http://schemas.microsoft.com/office/powerpoint/2010/main" val="332363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Photovoltaics</a:t>
            </a:r>
            <a:endParaRPr lang="en-US" dirty="0"/>
          </a:p>
        </p:txBody>
      </p:sp>
      <p:sp>
        <p:nvSpPr>
          <p:cNvPr id="3" name="Content Placeholder 2"/>
          <p:cNvSpPr>
            <a:spLocks noGrp="1"/>
          </p:cNvSpPr>
          <p:nvPr>
            <p:ph idx="1"/>
          </p:nvPr>
        </p:nvSpPr>
        <p:spPr/>
        <p:txBody>
          <a:bodyPr/>
          <a:lstStyle/>
          <a:p>
            <a:r>
              <a:rPr lang="en-US" dirty="0" smtClean="0"/>
              <a:t>Photovoltaic systems are systems that produce electricity from direct sunlight.</a:t>
            </a:r>
          </a:p>
          <a:p>
            <a:r>
              <a:rPr lang="en-US" dirty="0" smtClean="0"/>
              <a:t>They produce clean, reliable energy without using any fossil fuels.</a:t>
            </a:r>
          </a:p>
          <a:p>
            <a:r>
              <a:rPr lang="en-US" dirty="0" smtClean="0"/>
              <a:t>They are becoming more popular in daily society.</a:t>
            </a:r>
            <a:endParaRPr lang="en-US" dirty="0"/>
          </a:p>
        </p:txBody>
      </p:sp>
    </p:spTree>
    <p:extLst>
      <p:ext uri="{BB962C8B-B14F-4D97-AF65-F5344CB8AC3E}">
        <p14:creationId xmlns:p14="http://schemas.microsoft.com/office/powerpoint/2010/main" val="29676835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do the Photovoltaic panels work?</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A solar panel is made up of a number of solar cells, which are made from thin wafers of silicon.</a:t>
            </a:r>
          </a:p>
          <a:p>
            <a:r>
              <a:rPr lang="en-US" dirty="0" smtClean="0"/>
              <a:t>When photons of sunlight hit a solar panel, some are absorbed into the solar cells.</a:t>
            </a:r>
          </a:p>
          <a:p>
            <a:r>
              <a:rPr lang="en-US" dirty="0" smtClean="0"/>
              <a:t>As this happens, the photon’s energy knocks loose some of the modified silicon’s electrons.</a:t>
            </a:r>
          </a:p>
          <a:p>
            <a:r>
              <a:rPr lang="en-US" dirty="0" smtClean="0"/>
              <a:t>The loose electrons are forced by electric fields in the panel to flow along wires that have been placed within the cells.</a:t>
            </a:r>
          </a:p>
          <a:p>
            <a:r>
              <a:rPr lang="en-US" dirty="0" smtClean="0"/>
              <a:t>The flow of electrons through the wires is electricity that will provide power for whatever is attached to the panel.</a:t>
            </a:r>
          </a:p>
        </p:txBody>
      </p:sp>
    </p:spTree>
    <p:extLst>
      <p:ext uri="{BB962C8B-B14F-4D97-AF65-F5344CB8AC3E}">
        <p14:creationId xmlns:p14="http://schemas.microsoft.com/office/powerpoint/2010/main" val="8677707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Photovoltaic Panels in the Home</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It is always more cost effective to invest in energy efficiency than to install a larger PV system.</a:t>
            </a:r>
          </a:p>
          <a:p>
            <a:r>
              <a:rPr lang="en-US" dirty="0" smtClean="0"/>
              <a:t>The average American household uses 600 kWh of electricity each month.</a:t>
            </a:r>
          </a:p>
          <a:p>
            <a:r>
              <a:rPr lang="en-US" dirty="0" smtClean="0"/>
              <a:t>In an area that receives a lot of sun a 2 kW PV system can produce 300 kWh of electricity per month.</a:t>
            </a:r>
          </a:p>
          <a:p>
            <a:r>
              <a:rPr lang="en-US" dirty="0" smtClean="0"/>
              <a:t>To be able to generate 2 kW of power you will need 240 ft</a:t>
            </a:r>
            <a:r>
              <a:rPr lang="en-US" baseline="30000" dirty="0" smtClean="0"/>
              <a:t>2</a:t>
            </a:r>
            <a:r>
              <a:rPr lang="en-US" dirty="0" smtClean="0"/>
              <a:t> (12’x20’)of solar panels.</a:t>
            </a:r>
            <a:endParaRPr lang="en-US" dirty="0"/>
          </a:p>
        </p:txBody>
      </p:sp>
    </p:spTree>
    <p:extLst>
      <p:ext uri="{BB962C8B-B14F-4D97-AF65-F5344CB8AC3E}">
        <p14:creationId xmlns:p14="http://schemas.microsoft.com/office/powerpoint/2010/main" val="13977047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of Solar Energy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Panels produce no pollution. The only pollution that is produced is through the manufacturing of the cells.</a:t>
            </a:r>
          </a:p>
          <a:p>
            <a:r>
              <a:rPr lang="en-US" dirty="0" smtClean="0"/>
              <a:t>Solar energy creates no noise.</a:t>
            </a:r>
          </a:p>
          <a:p>
            <a:r>
              <a:rPr lang="en-US" dirty="0" smtClean="0"/>
              <a:t>Solar panels can be easily installed on rooftops, so no land is sacrificed for individual residential applications.</a:t>
            </a:r>
          </a:p>
          <a:p>
            <a:r>
              <a:rPr lang="en-US" dirty="0" smtClean="0"/>
              <a:t>Once installed, cells provide a free source of electricity.</a:t>
            </a:r>
          </a:p>
          <a:p>
            <a:r>
              <a:rPr lang="en-US" dirty="0" smtClean="0"/>
              <a:t>This form of electricity allows the consumer to become less dependent on the world’s limited fossil fuel supplies.</a:t>
            </a:r>
          </a:p>
          <a:p>
            <a:r>
              <a:rPr lang="en-US" dirty="0" smtClean="0"/>
              <a:t>Property Tax Exemptions</a:t>
            </a:r>
          </a:p>
          <a:p>
            <a:r>
              <a:rPr lang="en-US" dirty="0" smtClean="0"/>
              <a:t>Selling excess energy</a:t>
            </a:r>
          </a:p>
        </p:txBody>
      </p:sp>
    </p:spTree>
    <p:extLst>
      <p:ext uri="{BB962C8B-B14F-4D97-AF65-F5344CB8AC3E}">
        <p14:creationId xmlns:p14="http://schemas.microsoft.com/office/powerpoint/2010/main" val="34049115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 of Solar Energy</a:t>
            </a:r>
            <a:endParaRPr lang="en-US" dirty="0"/>
          </a:p>
        </p:txBody>
      </p:sp>
      <p:sp>
        <p:nvSpPr>
          <p:cNvPr id="3" name="Content Placeholder 2"/>
          <p:cNvSpPr>
            <a:spLocks noGrp="1"/>
          </p:cNvSpPr>
          <p:nvPr>
            <p:ph idx="1"/>
          </p:nvPr>
        </p:nvSpPr>
        <p:spPr/>
        <p:txBody>
          <a:bodyPr/>
          <a:lstStyle/>
          <a:p>
            <a:r>
              <a:rPr lang="en-US" dirty="0" smtClean="0"/>
              <a:t>Initial cost of the cells is high, which makes the installation of solar panels very costly.</a:t>
            </a:r>
          </a:p>
          <a:p>
            <a:r>
              <a:rPr lang="en-US" dirty="0" smtClean="0"/>
              <a:t>Solar energy can only be produced during the day, and batteries must be installed to harness the electricity for periods of darkness or bad weather.</a:t>
            </a:r>
          </a:p>
          <a:p>
            <a:r>
              <a:rPr lang="en-US" dirty="0" smtClean="0"/>
              <a:t>Pollution levels and the weather can affect the efficiency of the solar cells.</a:t>
            </a:r>
            <a:endParaRPr lang="en-US" dirty="0"/>
          </a:p>
        </p:txBody>
      </p:sp>
    </p:spTree>
    <p:extLst>
      <p:ext uri="{BB962C8B-B14F-4D97-AF65-F5344CB8AC3E}">
        <p14:creationId xmlns:p14="http://schemas.microsoft.com/office/powerpoint/2010/main" val="39086147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Ranch Style House	</a:t>
            </a:r>
            <a:endParaRPr lang="en-US" dirty="0"/>
          </a:p>
        </p:txBody>
      </p:sp>
      <p:sp>
        <p:nvSpPr>
          <p:cNvPr id="3" name="Content Placeholder 2"/>
          <p:cNvSpPr>
            <a:spLocks noGrp="1"/>
          </p:cNvSpPr>
          <p:nvPr>
            <p:ph idx="1"/>
          </p:nvPr>
        </p:nvSpPr>
        <p:spPr>
          <a:xfrm>
            <a:off x="457200" y="1676400"/>
            <a:ext cx="8229600" cy="4778408"/>
          </a:xfrm>
        </p:spPr>
        <p:txBody>
          <a:bodyPr>
            <a:noAutofit/>
          </a:bodyPr>
          <a:lstStyle/>
          <a:p>
            <a:r>
              <a:rPr lang="en-US" sz="2000" dirty="0" smtClean="0"/>
              <a:t>Roof Pitch: 6/12</a:t>
            </a:r>
          </a:p>
          <a:p>
            <a:r>
              <a:rPr lang="en-US" sz="2000" dirty="0" smtClean="0"/>
              <a:t>House Stories: 1</a:t>
            </a:r>
          </a:p>
          <a:p>
            <a:r>
              <a:rPr lang="en-US" sz="2000" dirty="0" smtClean="0"/>
              <a:t>House Square Footage: 3014</a:t>
            </a:r>
          </a:p>
          <a:p>
            <a:endParaRPr lang="en-US" sz="2000" dirty="0"/>
          </a:p>
          <a:p>
            <a:r>
              <a:rPr lang="en-US" sz="2000" dirty="0" smtClean="0"/>
              <a:t>Asphalt Shingles 3-tab, 25 Year: $4,306</a:t>
            </a:r>
          </a:p>
          <a:p>
            <a:r>
              <a:rPr lang="en-US" sz="2000" dirty="0" smtClean="0"/>
              <a:t>Slate Vermont: $25,928</a:t>
            </a:r>
          </a:p>
          <a:p>
            <a:r>
              <a:rPr lang="en-US" sz="2000" dirty="0" smtClean="0"/>
              <a:t>Steel Panels, standing rib colored: $7,313</a:t>
            </a:r>
          </a:p>
          <a:p>
            <a:r>
              <a:rPr lang="en-US" sz="2000" dirty="0" smtClean="0"/>
              <a:t>Concrete Tile Standard: $16,509</a:t>
            </a:r>
          </a:p>
          <a:p>
            <a:r>
              <a:rPr lang="en-US" sz="2000" dirty="0" smtClean="0"/>
              <a:t>Aluminum Shingles, colored: $20,710</a:t>
            </a:r>
          </a:p>
          <a:p>
            <a:r>
              <a:rPr lang="en-US" sz="2000" dirty="0" smtClean="0"/>
              <a:t>Aluminum Tiles, Spanish: $17,795</a:t>
            </a:r>
          </a:p>
          <a:p>
            <a:r>
              <a:rPr lang="en-US" sz="2000" dirty="0" smtClean="0"/>
              <a:t>Wood Shingles, No1 Cedar: $13,018</a:t>
            </a:r>
          </a:p>
          <a:p>
            <a:r>
              <a:rPr lang="en-US" sz="2000" dirty="0" smtClean="0"/>
              <a:t>Clay Tile, Spanish, Standard: $20,505</a:t>
            </a:r>
          </a:p>
          <a:p>
            <a:r>
              <a:rPr lang="en-US" sz="2000" dirty="0" smtClean="0"/>
              <a:t>Solar Shingles: $90,812</a:t>
            </a:r>
          </a:p>
        </p:txBody>
      </p:sp>
    </p:spTree>
    <p:extLst>
      <p:ext uri="{BB962C8B-B14F-4D97-AF65-F5344CB8AC3E}">
        <p14:creationId xmlns:p14="http://schemas.microsoft.com/office/powerpoint/2010/main" val="35293079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Maturity Rate of Investment</a:t>
            </a:r>
            <a:endParaRPr lang="en-US" dirty="0"/>
          </a:p>
        </p:txBody>
      </p:sp>
      <p:sp>
        <p:nvSpPr>
          <p:cNvPr id="3" name="Content Placeholder 2"/>
          <p:cNvSpPr>
            <a:spLocks noGrp="1"/>
          </p:cNvSpPr>
          <p:nvPr>
            <p:ph idx="1"/>
          </p:nvPr>
        </p:nvSpPr>
        <p:spPr/>
        <p:txBody>
          <a:bodyPr>
            <a:normAutofit fontScale="70000" lnSpcReduction="20000"/>
          </a:bodyPr>
          <a:lstStyle/>
          <a:p>
            <a:r>
              <a:rPr lang="en-US" sz="3200" dirty="0"/>
              <a:t>Using the cost of solar shingles compared to </a:t>
            </a:r>
            <a:r>
              <a:rPr lang="en-US" sz="3200" dirty="0" smtClean="0"/>
              <a:t>asphalt </a:t>
            </a:r>
            <a:r>
              <a:rPr lang="en-US" sz="3200" dirty="0"/>
              <a:t>shingles we determined that it will take approximately 23 years of use for the shingle’s production of electricity to financially benefit the homeowner. This data was found by assuming that the homeowner spends on average $2500 annually on electricity</a:t>
            </a:r>
            <a:r>
              <a:rPr lang="en-US" sz="3200" dirty="0" smtClean="0"/>
              <a:t>.</a:t>
            </a:r>
          </a:p>
          <a:p>
            <a:r>
              <a:rPr lang="en-US" sz="3200" dirty="0" smtClean="0"/>
              <a:t>$90,812		Total Cost of Solar Shingles</a:t>
            </a:r>
          </a:p>
          <a:p>
            <a:r>
              <a:rPr lang="en-US" sz="3200" dirty="0" smtClean="0"/>
              <a:t>-30%		Energy Efficient Tax Credit</a:t>
            </a:r>
          </a:p>
          <a:p>
            <a:r>
              <a:rPr lang="en-US" sz="3200" dirty="0" smtClean="0"/>
              <a:t>$63,568</a:t>
            </a:r>
          </a:p>
          <a:p>
            <a:r>
              <a:rPr lang="en-US" sz="3200" dirty="0" smtClean="0"/>
              <a:t>-$4,500		Cost of Asphalt Shingles</a:t>
            </a:r>
          </a:p>
          <a:p>
            <a:r>
              <a:rPr lang="en-US" sz="3200" dirty="0" smtClean="0"/>
              <a:t>$59,068</a:t>
            </a:r>
          </a:p>
          <a:p>
            <a:r>
              <a:rPr lang="en-US" sz="3200" dirty="0" smtClean="0"/>
              <a:t>/$2,500		Average electrical cost annually</a:t>
            </a:r>
          </a:p>
          <a:p>
            <a:r>
              <a:rPr lang="en-US" sz="3200" dirty="0" smtClean="0"/>
              <a:t>23 years</a:t>
            </a:r>
            <a:endParaRPr lang="en-US" sz="3200" dirty="0"/>
          </a:p>
          <a:p>
            <a:endParaRPr lang="en-US" dirty="0"/>
          </a:p>
        </p:txBody>
      </p:sp>
    </p:spTree>
    <p:extLst>
      <p:ext uri="{BB962C8B-B14F-4D97-AF65-F5344CB8AC3E}">
        <p14:creationId xmlns:p14="http://schemas.microsoft.com/office/powerpoint/2010/main" val="504364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Impacts</a:t>
            </a:r>
            <a:endParaRPr lang="en-US" dirty="0"/>
          </a:p>
        </p:txBody>
      </p:sp>
      <p:sp>
        <p:nvSpPr>
          <p:cNvPr id="3" name="Content Placeholder 2"/>
          <p:cNvSpPr>
            <a:spLocks noGrp="1"/>
          </p:cNvSpPr>
          <p:nvPr>
            <p:ph idx="1"/>
          </p:nvPr>
        </p:nvSpPr>
        <p:spPr/>
        <p:txBody>
          <a:bodyPr/>
          <a:lstStyle/>
          <a:p>
            <a:r>
              <a:rPr lang="en-US" dirty="0" smtClean="0"/>
              <a:t>The amount of space necessary to build a solar power plant.</a:t>
            </a:r>
          </a:p>
          <a:p>
            <a:r>
              <a:rPr lang="en-US" dirty="0" smtClean="0"/>
              <a:t>They are more expensive, but as production increases, the price will drop.</a:t>
            </a:r>
          </a:p>
          <a:p>
            <a:r>
              <a:rPr lang="en-US" dirty="0" smtClean="0"/>
              <a:t>Pollution from production of the panels.</a:t>
            </a:r>
          </a:p>
          <a:p>
            <a:endParaRPr lang="en-US" dirty="0"/>
          </a:p>
        </p:txBody>
      </p:sp>
    </p:spTree>
    <p:extLst>
      <p:ext uri="{BB962C8B-B14F-4D97-AF65-F5344CB8AC3E}">
        <p14:creationId xmlns:p14="http://schemas.microsoft.com/office/powerpoint/2010/main" val="1410893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xmlns:mc="http://schemas.openxmlformats.org/markup-compatibility/2006" xmlns:a14="http://schemas.microsoft.com/office/drawing/2010/main" val="666666" mc:Ignorable=""/>
      </a:dk2>
      <a:lt2>
        <a:srgbClr xmlns:mc="http://schemas.openxmlformats.org/markup-compatibility/2006" xmlns:a14="http://schemas.microsoft.com/office/drawing/2010/main" val="D2D2D2" mc:Ignorable=""/>
      </a:lt2>
      <a:accent1>
        <a:srgbClr xmlns:mc="http://schemas.openxmlformats.org/markup-compatibility/2006" xmlns:a14="http://schemas.microsoft.com/office/drawing/2010/main" val="FF388C" mc:Ignorable=""/>
      </a:accent1>
      <a:accent2>
        <a:srgbClr xmlns:mc="http://schemas.openxmlformats.org/markup-compatibility/2006" xmlns:a14="http://schemas.microsoft.com/office/drawing/2010/main" val="E40059" mc:Ignorable=""/>
      </a:accent2>
      <a:accent3>
        <a:srgbClr xmlns:mc="http://schemas.openxmlformats.org/markup-compatibility/2006" xmlns:a14="http://schemas.microsoft.com/office/drawing/2010/main" val="9C007F" mc:Ignorable=""/>
      </a:accent3>
      <a:accent4>
        <a:srgbClr xmlns:mc="http://schemas.openxmlformats.org/markup-compatibility/2006" xmlns:a14="http://schemas.microsoft.com/office/drawing/2010/main" val="68007F" mc:Ignorable=""/>
      </a:accent4>
      <a:accent5>
        <a:srgbClr xmlns:mc="http://schemas.openxmlformats.org/markup-compatibility/2006" xmlns:a14="http://schemas.microsoft.com/office/drawing/2010/main" val="005BD3" mc:Ignorable=""/>
      </a:accent5>
      <a:accent6>
        <a:srgbClr xmlns:mc="http://schemas.openxmlformats.org/markup-compatibility/2006" xmlns:a14="http://schemas.microsoft.com/office/drawing/2010/main" val="00349E" mc:Ignorable=""/>
      </a:accent6>
      <a:hlink>
        <a:srgbClr xmlns:mc="http://schemas.openxmlformats.org/markup-compatibility/2006" xmlns:a14="http://schemas.microsoft.com/office/drawing/2010/main" val="17BBFD" mc:Ignorable=""/>
      </a:hlink>
      <a:folHlink>
        <a:srgbClr xmlns:mc="http://schemas.openxmlformats.org/markup-compatibility/2006" xmlns:a14="http://schemas.microsoft.com/office/drawing/2010/main" val="FF79C2" mc:Ignorable=""/>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xmlns:mc="http://schemas.openxmlformats.org/markup-compatibility/2006" xmlns:a14="http://schemas.microsoft.com/office/drawing/2010/main" val="000000" mc:Ignorable="">
                <a:alpha val="50000"/>
              </a:srgbClr>
            </a:outerShdw>
          </a:effectLst>
        </a:effectStyle>
        <a:effectStyle>
          <a:effectLst>
            <a:outerShdw blurRad="50800" dist="38100" dir="14700000" algn="t" rotWithShape="0">
              <a:srgbClr xmlns:mc="http://schemas.openxmlformats.org/markup-compatibility/2006" xmlns:a14="http://schemas.microsoft.com/office/drawing/2010/main" val="000000" mc:Ignorable="">
                <a:alpha val="60000"/>
              </a:srgbClr>
            </a:outerShdw>
          </a:effectLst>
        </a:effectStyle>
        <a:effectStyle>
          <a:effectLst>
            <a:outerShdw blurRad="50800" dist="38100" dir="14700000" algn="t" rotWithShape="0">
              <a:srgbClr xmlns:mc="http://schemas.openxmlformats.org/markup-compatibility/2006" xmlns:a14="http://schemas.microsoft.com/office/drawing/2010/main" val="000000" mc:Ignorable="">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238</TotalTime>
  <Words>962</Words>
  <Application>Microsoft Office PowerPoint</Application>
  <PresentationFormat>On-screen Show (4:3)</PresentationFormat>
  <Paragraphs>85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Solar Energy: The Next Frontier</vt:lpstr>
      <vt:lpstr>Photovoltaics</vt:lpstr>
      <vt:lpstr>How do the Photovoltaic panels work?</vt:lpstr>
      <vt:lpstr>Photovoltaic Panels in the Home</vt:lpstr>
      <vt:lpstr>Pros of Solar Energy</vt:lpstr>
      <vt:lpstr>Cons of Solar Energy</vt:lpstr>
      <vt:lpstr>Ranch Style House </vt:lpstr>
      <vt:lpstr>Maturity Rate of Investment</vt:lpstr>
      <vt:lpstr>Negative Impacts</vt:lpstr>
      <vt:lpstr>Positive Impacts</vt:lpstr>
      <vt:lpstr>Ways to Conserve Electricity</vt:lpstr>
      <vt:lpstr>References</vt:lpstr>
      <vt:lpstr>References Cont.</vt:lpstr>
      <vt:lpstr>References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Solar Energy: The Next Frontier</dc:title>
  <dc:creator>Kelsey</dc:creator>
  <cp:lastModifiedBy>Kelsey</cp:lastModifiedBy>
  <cp:revision>16</cp:revision>
  <dcterms:created xsi:type="dcterms:W3CDTF">2010-04-05T17:16:45Z</dcterms:created>
  <dcterms:modified xsi:type="dcterms:W3CDTF">2010-04-05T21:14:59Z</dcterms:modified>
</cp:coreProperties>
</file>